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281" r:id="rId4"/>
    <p:sldId id="297" r:id="rId5"/>
    <p:sldId id="325" r:id="rId6"/>
    <p:sldId id="326" r:id="rId7"/>
    <p:sldId id="335" r:id="rId8"/>
    <p:sldId id="287" r:id="rId9"/>
    <p:sldId id="285" r:id="rId10"/>
    <p:sldId id="286" r:id="rId11"/>
    <p:sldId id="324" r:id="rId12"/>
    <p:sldId id="327" r:id="rId13"/>
    <p:sldId id="328" r:id="rId14"/>
    <p:sldId id="329" r:id="rId15"/>
    <p:sldId id="265" r:id="rId16"/>
    <p:sldId id="330" r:id="rId17"/>
    <p:sldId id="294" r:id="rId18"/>
    <p:sldId id="290" r:id="rId19"/>
    <p:sldId id="298" r:id="rId20"/>
    <p:sldId id="296" r:id="rId21"/>
    <p:sldId id="333" r:id="rId22"/>
    <p:sldId id="334" r:id="rId23"/>
    <p:sldId id="300" r:id="rId24"/>
    <p:sldId id="336" r:id="rId25"/>
    <p:sldId id="273" r:id="rId26"/>
    <p:sldId id="278" r:id="rId27"/>
    <p:sldId id="337" r:id="rId28"/>
    <p:sldId id="299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503" autoAdjust="0"/>
  </p:normalViewPr>
  <p:slideViewPr>
    <p:cSldViewPr snapToGrid="0" snapToObjects="1"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280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0-19E4-9F4E-BE4D-86218C7A75E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9E4-9F4E-BE4D-86218C7A75E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9E4-9F4E-BE4D-86218C7A75E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9E4-9F4E-BE4D-86218C7A75E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9E4-9F4E-BE4D-86218C7A75E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9E4-9F4E-BE4D-86218C7A75E0}"/>
              </c:ext>
            </c:extLst>
          </c:dPt>
          <c:dLbls>
            <c:dLbl>
              <c:idx val="0"/>
              <c:layout>
                <c:manualLayout>
                  <c:x val="-0.22921412279883699"/>
                  <c:y val="1.3171189376443401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/>
                      <a:t>Hispanic/</a:t>
                    </a:r>
                  </a:p>
                  <a:p>
                    <a:pPr>
                      <a:defRPr sz="1600"/>
                    </a:pPr>
                    <a:r>
                      <a:rPr lang="en-US" sz="1600" dirty="0"/>
                      <a:t>Latino of Any Race
</a:t>
                    </a:r>
                    <a:r>
                      <a:rPr lang="en-US" sz="1600" dirty="0" smtClean="0"/>
                      <a:t>9,649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47%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E4-9F4E-BE4D-86218C7A75E0}"/>
                </c:ext>
              </c:extLst>
            </c:dLbl>
            <c:dLbl>
              <c:idx val="1"/>
              <c:layout>
                <c:manualLayout>
                  <c:x val="0.201315821832869"/>
                  <c:y val="-0.1842719263914940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/>
                      <a:t>Black or African American
</a:t>
                    </a:r>
                    <a:r>
                      <a:rPr lang="en-US" sz="1600" dirty="0" smtClean="0"/>
                      <a:t>7,529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36%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E4-9F4E-BE4D-86218C7A75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/>
                      <a:t>White
</a:t>
                    </a:r>
                    <a:r>
                      <a:rPr lang="en-US" sz="1600" dirty="0" smtClean="0"/>
                      <a:t>2,558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12%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4-9F4E-BE4D-86218C7A75E0}"/>
                </c:ext>
              </c:extLst>
            </c:dLbl>
            <c:dLbl>
              <c:idx val="3"/>
              <c:layout>
                <c:manualLayout>
                  <c:x val="-1.5924900834764E-2"/>
                  <c:y val="-2.5328938931493499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E4-9F4E-BE4D-86218C7A75E0}"/>
                </c:ext>
              </c:extLst>
            </c:dLbl>
            <c:dLbl>
              <c:idx val="4"/>
              <c:layout>
                <c:manualLayout>
                  <c:x val="6.0875244212894399E-2"/>
                  <c:y val="-5.06491574546667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E4-9F4E-BE4D-86218C7A75E0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E4-9F4E-BE4D-86218C7A7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Hispanic/Latino of Any Race</c:v>
                </c:pt>
                <c:pt idx="1">
                  <c:v>Black or African American</c:v>
                </c:pt>
                <c:pt idx="2">
                  <c:v>White</c:v>
                </c:pt>
                <c:pt idx="3">
                  <c:v>Asian</c:v>
                </c:pt>
                <c:pt idx="4">
                  <c:v>Two or More Races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9649</c:v>
                </c:pt>
                <c:pt idx="1">
                  <c:v>7529</c:v>
                </c:pt>
                <c:pt idx="2">
                  <c:v>2558</c:v>
                </c:pt>
                <c:pt idx="3">
                  <c:v>522</c:v>
                </c:pt>
                <c:pt idx="4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E4-9F4E-BE4D-86218C7A7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19E4-9F4E-BE4D-86218C7A75E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19E4-9F4E-BE4D-86218C7A75E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9-19E4-9F4E-BE4D-86218C7A75E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A-19E4-9F4E-BE4D-86218C7A75E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B-19E4-9F4E-BE4D-86218C7A75E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C-19E4-9F4E-BE4D-86218C7A75E0}"/>
              </c:ext>
            </c:extLst>
          </c:dPt>
          <c:cat>
            <c:strRef>
              <c:f>Sheet1!$A$2:$A$7</c:f>
              <c:strCache>
                <c:ptCount val="5"/>
                <c:pt idx="0">
                  <c:v>Hispanic/Latino of Any Race</c:v>
                </c:pt>
                <c:pt idx="1">
                  <c:v>Black or African American</c:v>
                </c:pt>
                <c:pt idx="2">
                  <c:v>White</c:v>
                </c:pt>
                <c:pt idx="3">
                  <c:v>Asian</c:v>
                </c:pt>
                <c:pt idx="4">
                  <c:v>Two or More Races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46.6</c:v>
                </c:pt>
                <c:pt idx="1">
                  <c:v>36.4</c:v>
                </c:pt>
                <c:pt idx="2">
                  <c:v>12.4</c:v>
                </c:pt>
                <c:pt idx="3">
                  <c:v>2.5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9E4-9F4E-BE4D-86218C7A7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19E4-9F4E-BE4D-86218C7A75E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19E4-9F4E-BE4D-86218C7A75E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19E4-9F4E-BE4D-86218C7A75E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19E4-9F4E-BE4D-86218C7A75E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2-19E4-9F4E-BE4D-86218C7A75E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3-19E4-9F4E-BE4D-86218C7A75E0}"/>
              </c:ext>
            </c:extLst>
          </c:dPt>
          <c:cat>
            <c:strRef>
              <c:f>Sheet1!$A$2:$A$7</c:f>
              <c:strCache>
                <c:ptCount val="5"/>
                <c:pt idx="0">
                  <c:v>Hispanic/Latino of Any Race</c:v>
                </c:pt>
                <c:pt idx="1">
                  <c:v>Black or African American</c:v>
                </c:pt>
                <c:pt idx="2">
                  <c:v>White</c:v>
                </c:pt>
                <c:pt idx="3">
                  <c:v>Asian</c:v>
                </c:pt>
                <c:pt idx="4">
                  <c:v>Two or More Races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4-19E4-9F4E-BE4D-86218C7A7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5587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2018-19 </a:t>
            </a:r>
            <a:r>
              <a:rPr lang="en-US" dirty="0"/>
              <a:t>($</a:t>
            </a:r>
            <a:r>
              <a:rPr lang="en-US" dirty="0" smtClean="0"/>
              <a:t>268.5MM </a:t>
            </a:r>
            <a:r>
              <a:rPr lang="en-US" dirty="0"/>
              <a:t>Total)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27241408097496E-2"/>
          <c:y val="0.11552429012882999"/>
          <c:w val="0.73700858494561083"/>
          <c:h val="0.851796879186273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2018-19 ($23.3MM Total)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AE4-5A4D-A111-65F456131374}"/>
              </c:ext>
            </c:extLst>
          </c:dPt>
          <c:dPt>
            <c:idx val="1"/>
            <c:bubble3D val="0"/>
            <c:explosion val="15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2AE4-5A4D-A111-65F456131374}"/>
              </c:ext>
            </c:extLst>
          </c:dPt>
          <c:dPt>
            <c:idx val="2"/>
            <c:bubble3D val="0"/>
            <c:explosion val="21"/>
            <c:spPr>
              <a:solidFill>
                <a:srgbClr val="DF230F"/>
              </a:solidFill>
            </c:spPr>
            <c:extLst>
              <c:ext xmlns:c16="http://schemas.microsoft.com/office/drawing/2014/chart" uri="{C3380CC4-5D6E-409C-BE32-E72D297353CC}">
                <c16:uniqueId val="{00000005-2AE4-5A4D-A111-65F456131374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AE4-5A4D-A111-65F4561313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AE4-5A4D-A111-65F456131374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Local Taxes</c:v>
                </c:pt>
                <c:pt idx="1">
                  <c:v>State Grants</c:v>
                </c:pt>
                <c:pt idx="2">
                  <c:v>Federal Grants</c:v>
                </c:pt>
                <c:pt idx="3">
                  <c:v>Private Grants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41.199999999999989</c:v>
                </c:pt>
                <c:pt idx="1">
                  <c:v>178.8</c:v>
                </c:pt>
                <c:pt idx="2">
                  <c:v>46.9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E4-5A4D-A111-65F456131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2018-19 Net Current Expenditures Per Pupil, CSDE DRG I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NCEP*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128C-4C45-8B10-DE608F5F784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CD8-2849-B43B-61CCE82ED9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CD8-2849-B43B-61CCE82ED9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D8-2849-B43B-61CCE82ED9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D8-2849-B43B-61CCE82ED9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D8-2849-B43B-61CCE82ED9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D8-2849-B43B-61CCE82ED97F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CCD8-2849-B43B-61CCE82ED97F}"/>
              </c:ext>
            </c:extLst>
          </c:dPt>
          <c:dLbls>
            <c:dLbl>
              <c:idx val="8"/>
              <c:layout>
                <c:manualLayout>
                  <c:x val="-1.1384662880291191E-16"/>
                  <c:y val="-1.5999989921266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D8-2849-B43B-61CCE82ED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Hartford</c:v>
                </c:pt>
                <c:pt idx="1">
                  <c:v>Windham</c:v>
                </c:pt>
                <c:pt idx="2">
                  <c:v>New Haven</c:v>
                </c:pt>
                <c:pt idx="3">
                  <c:v>State Median</c:v>
                </c:pt>
                <c:pt idx="4">
                  <c:v>DRG I Average</c:v>
                </c:pt>
                <c:pt idx="5">
                  <c:v>New London</c:v>
                </c:pt>
                <c:pt idx="6">
                  <c:v>Waterbury</c:v>
                </c:pt>
                <c:pt idx="7">
                  <c:v>Bridgeport</c:v>
                </c:pt>
                <c:pt idx="8">
                  <c:v>New Britain</c:v>
                </c:pt>
              </c:strCache>
            </c:str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19838</c:v>
                </c:pt>
                <c:pt idx="1">
                  <c:v>18951</c:v>
                </c:pt>
                <c:pt idx="2">
                  <c:v>18064</c:v>
                </c:pt>
                <c:pt idx="3">
                  <c:v>17972</c:v>
                </c:pt>
                <c:pt idx="4">
                  <c:v>16821</c:v>
                </c:pt>
                <c:pt idx="5">
                  <c:v>16764</c:v>
                </c:pt>
                <c:pt idx="6">
                  <c:v>16048</c:v>
                </c:pt>
                <c:pt idx="7">
                  <c:v>14697</c:v>
                </c:pt>
                <c:pt idx="8">
                  <c:v>13383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D8-2849-B43B-61CCE82ED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50784"/>
        <c:axId val="104956672"/>
      </c:barChart>
      <c:catAx>
        <c:axId val="10495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2700000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04956672"/>
        <c:crosses val="autoZero"/>
        <c:auto val="1"/>
        <c:lblAlgn val="ctr"/>
        <c:lblOffset val="100"/>
        <c:noMultiLvlLbl val="0"/>
      </c:catAx>
      <c:valAx>
        <c:axId val="104956672"/>
        <c:scaling>
          <c:orientation val="minMax"/>
          <c:max val="20000"/>
          <c:min val="12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04950784"/>
        <c:crosses val="autoZero"/>
        <c:crossBetween val="between"/>
        <c:majorUnit val="20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2018-19 Net Current Expenditures Per Pupil, Top 10 Districts</a:t>
            </a:r>
            <a:endParaRPr lang="en-US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NCEP*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28C-4C45-8B10-DE608F5F78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D8-2849-B43B-61CCE82ED9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D8-2849-B43B-61CCE82ED9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D8-2849-B43B-61CCE82ED9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D8-2849-B43B-61CCE82ED9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D8-2849-B43B-61CCE82ED97F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6479-4810-ABFA-4756E31820B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D8-2849-B43B-61CCE82ED97F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CCD8-2849-B43B-61CCE82ED97F}"/>
              </c:ext>
            </c:extLst>
          </c:dPt>
          <c:dLbls>
            <c:dLbl>
              <c:idx val="8"/>
              <c:layout>
                <c:manualLayout>
                  <c:x val="-1.1384662880291191E-16"/>
                  <c:y val="-1.5999989921266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D8-2849-B43B-61CCE82ED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Westport</c:v>
                </c:pt>
                <c:pt idx="1">
                  <c:v>New Canaan</c:v>
                </c:pt>
                <c:pt idx="2">
                  <c:v>Glastonbury</c:v>
                </c:pt>
                <c:pt idx="3">
                  <c:v>Amity/Region 5</c:v>
                </c:pt>
                <c:pt idx="4">
                  <c:v>Darien</c:v>
                </c:pt>
                <c:pt idx="5">
                  <c:v>Weston</c:v>
                </c:pt>
                <c:pt idx="6">
                  <c:v>Farmington</c:v>
                </c:pt>
                <c:pt idx="7">
                  <c:v>Wilton</c:v>
                </c:pt>
                <c:pt idx="8">
                  <c:v>Fairfield</c:v>
                </c:pt>
                <c:pt idx="9">
                  <c:v>West Hartford</c:v>
                </c:pt>
                <c:pt idx="10">
                  <c:v>New Haven</c:v>
                </c:pt>
              </c:strCache>
            </c:str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22051</c:v>
                </c:pt>
                <c:pt idx="1">
                  <c:v>21640</c:v>
                </c:pt>
                <c:pt idx="2">
                  <c:v>17244</c:v>
                </c:pt>
                <c:pt idx="3">
                  <c:v>24278</c:v>
                </c:pt>
                <c:pt idx="4">
                  <c:v>21828</c:v>
                </c:pt>
                <c:pt idx="5">
                  <c:v>22789</c:v>
                </c:pt>
                <c:pt idx="6">
                  <c:v>17185</c:v>
                </c:pt>
                <c:pt idx="7">
                  <c:v>21238</c:v>
                </c:pt>
                <c:pt idx="8">
                  <c:v>18526</c:v>
                </c:pt>
                <c:pt idx="9">
                  <c:v>17001</c:v>
                </c:pt>
                <c:pt idx="10">
                  <c:v>18064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D8-2849-B43B-61CCE82ED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50784"/>
        <c:axId val="104956672"/>
      </c:barChart>
      <c:catAx>
        <c:axId val="10495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2700000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04956672"/>
        <c:crosses val="autoZero"/>
        <c:auto val="1"/>
        <c:lblAlgn val="ctr"/>
        <c:lblOffset val="100"/>
        <c:noMultiLvlLbl val="0"/>
      </c:catAx>
      <c:valAx>
        <c:axId val="104956672"/>
        <c:scaling>
          <c:orientation val="minMax"/>
          <c:max val="26000"/>
          <c:min val="12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04950784"/>
        <c:crosses val="autoZero"/>
        <c:crossBetween val="between"/>
        <c:majorUnit val="20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Bridgeport Public Schools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535927440437814E-2"/>
                  <c:y val="7.512262922692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09-174B-9ACD-2B165A1756D3}"/>
                </c:ext>
              </c:extLst>
            </c:dLbl>
            <c:dLbl>
              <c:idx val="1"/>
              <c:layout>
                <c:manualLayout>
                  <c:x val="-1.611721983610968E-2"/>
                  <c:y val="7.820472219289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09-174B-9ACD-2B165A1756D3}"/>
                </c:ext>
              </c:extLst>
            </c:dLbl>
            <c:dLbl>
              <c:idx val="2"/>
              <c:layout>
                <c:manualLayout>
                  <c:x val="-1.9047623442675077E-2"/>
                  <c:y val="8.267356346106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40-4A46-988B-4204B9B8D50D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3"/>
                <c:pt idx="0">
                  <c:v>14164</c:v>
                </c:pt>
                <c:pt idx="1">
                  <c:v>13689</c:v>
                </c:pt>
                <c:pt idx="2">
                  <c:v>14697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2-6A49-805F-0FB9390358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of Connecticut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355579326948592E-2"/>
                  <c:y val="6.539885288011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09-174B-9ACD-2B165A1756D3}"/>
                </c:ext>
              </c:extLst>
            </c:dLbl>
            <c:dLbl>
              <c:idx val="1"/>
              <c:layout>
                <c:manualLayout>
                  <c:x val="-3.8095246885350154E-2"/>
                  <c:y val="5.809493648615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09-174B-9ACD-2B165A1756D3}"/>
                </c:ext>
              </c:extLst>
            </c:dLbl>
            <c:dLbl>
              <c:idx val="2"/>
              <c:layout>
                <c:manualLayout>
                  <c:x val="-1.9047623442675077E-2"/>
                  <c:y val="0.10278334916781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0-4A46-988B-4204B9B8D50D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Sheet1!$C$2:$C$7</c:f>
              <c:numCache>
                <c:formatCode>"$"#,##0</c:formatCode>
                <c:ptCount val="3"/>
                <c:pt idx="0">
                  <c:v>16592</c:v>
                </c:pt>
                <c:pt idx="1">
                  <c:v>16988</c:v>
                </c:pt>
                <c:pt idx="2">
                  <c:v>17972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32-6A49-805F-0FB9390358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Haven Public Schools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443228852523201E-2"/>
                  <c:y val="6.7032619022485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09-174B-9ACD-2B165A1756D3}"/>
                </c:ext>
              </c:extLst>
            </c:dLbl>
            <c:dLbl>
              <c:idx val="1"/>
              <c:layout>
                <c:manualLayout>
                  <c:x val="-3.8095246885350202E-2"/>
                  <c:y val="5.362609521798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9-174B-9ACD-2B165A1756D3}"/>
                </c:ext>
              </c:extLst>
            </c:dLbl>
            <c:dLbl>
              <c:idx val="2"/>
              <c:layout>
                <c:manualLayout>
                  <c:x val="-2.344322885252317E-2"/>
                  <c:y val="5.362609521798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40-4A46-988B-4204B9B8D50D}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Sheet1!$D$2:$D$7</c:f>
              <c:numCache>
                <c:formatCode>"$"#,##0</c:formatCode>
                <c:ptCount val="3"/>
                <c:pt idx="0">
                  <c:v>18091</c:v>
                </c:pt>
                <c:pt idx="1">
                  <c:v>18381</c:v>
                </c:pt>
                <c:pt idx="2">
                  <c:v>18064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32-6A49-805F-0FB9390358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08430655805901E-2"/>
                  <c:y val="-2.457862697491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09-174B-9ACD-2B165A1756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Sheet1!$E$2:$E$7</c:f>
            </c:numRef>
          </c:val>
          <c:extLst>
            <c:ext xmlns:c16="http://schemas.microsoft.com/office/drawing/2014/chart" uri="{C3380CC4-5D6E-409C-BE32-E72D297353CC}">
              <c16:uniqueId val="{00000005-FB09-174B-9ACD-2B165A1756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Hartford Public Schools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21614426261601E-2"/>
                  <c:y val="-4.4688412681656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09-174B-9ACD-2B165A1756D3}"/>
                </c:ext>
              </c:extLst>
            </c:dLbl>
            <c:dLbl>
              <c:idx val="1"/>
              <c:layout>
                <c:manualLayout>
                  <c:x val="-1.3186816229544301E-2"/>
                  <c:y val="-4.468841268165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09-174B-9ACD-2B165A1756D3}"/>
                </c:ext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Sheet1!$F$2:$F$7</c:f>
              <c:numCache>
                <c:formatCode>"$"#,##0</c:formatCode>
                <c:ptCount val="3"/>
                <c:pt idx="0">
                  <c:v>19140</c:v>
                </c:pt>
                <c:pt idx="1">
                  <c:v>19647</c:v>
                </c:pt>
                <c:pt idx="2">
                  <c:v>19838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09-174B-9ACD-2B165A1756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FB09-174B-9ACD-2B165A175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3185416"/>
        <c:axId val="-2143188408"/>
        <c:axId val="0"/>
      </c:bar3DChart>
      <c:catAx>
        <c:axId val="-2143185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3188408"/>
        <c:crosses val="autoZero"/>
        <c:auto val="1"/>
        <c:lblAlgn val="ctr"/>
        <c:lblOffset val="100"/>
        <c:noMultiLvlLbl val="0"/>
      </c:catAx>
      <c:valAx>
        <c:axId val="-2143188408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-2143185416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District*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97-6645-BFF3-2BA4924E89F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97-6645-BFF3-2BA4924E89F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B97-6645-BFF3-2BA4924E89F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B97-6645-BFF3-2BA4924E89F8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5B97-6645-BFF3-2BA4924E89F8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5B97-6645-BFF3-2BA4924E89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19733</c:v>
                </c:pt>
                <c:pt idx="1">
                  <c:v>19858</c:v>
                </c:pt>
                <c:pt idx="2">
                  <c:v>20067</c:v>
                </c:pt>
                <c:pt idx="3">
                  <c:v>20555</c:v>
                </c:pt>
                <c:pt idx="4">
                  <c:v>21183</c:v>
                </c:pt>
                <c:pt idx="5">
                  <c:v>21420</c:v>
                </c:pt>
                <c:pt idx="6">
                  <c:v>21712</c:v>
                </c:pt>
                <c:pt idx="7">
                  <c:v>21725</c:v>
                </c:pt>
                <c:pt idx="8">
                  <c:v>21981</c:v>
                </c:pt>
                <c:pt idx="9">
                  <c:v>21518</c:v>
                </c:pt>
                <c:pt idx="10">
                  <c:v>21263</c:v>
                </c:pt>
                <c:pt idx="11">
                  <c:v>20676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97-6645-BFF3-2BA4924E8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29152"/>
        <c:axId val="95730688"/>
      </c:barChart>
      <c:catAx>
        <c:axId val="957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/>
          <a:lstStyle/>
          <a:p>
            <a:pPr>
              <a:defRPr sz="1400"/>
            </a:pPr>
            <a:endParaRPr lang="en-US"/>
          </a:p>
        </c:txPr>
        <c:crossAx val="95730688"/>
        <c:crosses val="autoZero"/>
        <c:auto val="1"/>
        <c:lblAlgn val="ctr"/>
        <c:lblOffset val="100"/>
        <c:noMultiLvlLbl val="0"/>
      </c:catAx>
      <c:valAx>
        <c:axId val="957306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9572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sng" strike="noStrike" baseline="0" dirty="0">
                <a:effectLst/>
              </a:rPr>
              <a:t>Education Cost </a:t>
            </a:r>
            <a:r>
              <a:rPr lang="en-US" sz="1400" b="1" i="0" u="sng" strike="noStrike" baseline="0" dirty="0" smtClean="0">
                <a:effectLst/>
              </a:rPr>
              <a:t>Sharing (ECS) and Alliance Grant Funding </a:t>
            </a:r>
            <a:r>
              <a:rPr lang="en-US" sz="1400" b="1" i="0" u="sng" strike="noStrike" baseline="0" dirty="0">
                <a:effectLst/>
              </a:rPr>
              <a:t>since FY </a:t>
            </a:r>
            <a:r>
              <a:rPr lang="en-US" sz="1400" b="1" i="0" u="sng" strike="noStrike" baseline="0" dirty="0" smtClean="0">
                <a:effectLst/>
              </a:rPr>
              <a:t>2012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  <c:pt idx="8">
                  <c:v>FY 2020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142.5</c:v>
                </c:pt>
                <c:pt idx="1">
                  <c:v>146.4</c:v>
                </c:pt>
                <c:pt idx="2">
                  <c:v>142.5</c:v>
                </c:pt>
                <c:pt idx="3">
                  <c:v>142.5</c:v>
                </c:pt>
                <c:pt idx="4">
                  <c:v>142.5</c:v>
                </c:pt>
                <c:pt idx="5">
                  <c:v>142.5</c:v>
                </c:pt>
                <c:pt idx="6">
                  <c:v>142.30000000000001</c:v>
                </c:pt>
                <c:pt idx="7">
                  <c:v>142.69999999999999</c:v>
                </c:pt>
                <c:pt idx="8">
                  <c:v>142.5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7-D64D-A1F8-00D71D3364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Alliance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  <c:pt idx="8">
                  <c:v>FY 2020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3.8</c:v>
                </c:pt>
                <c:pt idx="2">
                  <c:v>7.9</c:v>
                </c:pt>
                <c:pt idx="3">
                  <c:v>12.1</c:v>
                </c:pt>
                <c:pt idx="4">
                  <c:v>12.8</c:v>
                </c:pt>
                <c:pt idx="5">
                  <c:v>11.8</c:v>
                </c:pt>
                <c:pt idx="6">
                  <c:v>11.8</c:v>
                </c:pt>
                <c:pt idx="7">
                  <c:v>12.6</c:v>
                </c:pt>
                <c:pt idx="8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E-4FB0-8119-8080E20EA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540568"/>
        <c:axId val="-2141536984"/>
      </c:barChart>
      <c:catAx>
        <c:axId val="-214154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536984"/>
        <c:crosses val="autoZero"/>
        <c:auto val="1"/>
        <c:lblAlgn val="ctr"/>
        <c:lblOffset val="100"/>
        <c:noMultiLvlLbl val="0"/>
      </c:catAx>
      <c:valAx>
        <c:axId val="-214153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54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sng" strike="noStrike" baseline="0" dirty="0" smtClean="0">
                <a:effectLst/>
              </a:rPr>
              <a:t>City of New Haven – General Fund Education Budget/Expenditures Since FY 2012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08-49C7-9C6F-D2C016C164CC}"/>
              </c:ext>
            </c:extLst>
          </c:dPt>
          <c:dLbls>
            <c:dLbl>
              <c:idx val="5"/>
              <c:layout>
                <c:manualLayout>
                  <c:x val="-4.3956059169701191E-3"/>
                  <c:y val="2.721088435374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19-4BEB-B6F3-200031564C34}"/>
                </c:ext>
              </c:extLst>
            </c:dLbl>
            <c:dLbl>
              <c:idx val="6"/>
              <c:layout>
                <c:manualLayout>
                  <c:x val="-1.465201972323373E-2"/>
                  <c:y val="5.4421768707482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19-4BEB-B6F3-200031564C34}"/>
                </c:ext>
              </c:extLst>
            </c:dLbl>
            <c:dLbl>
              <c:idx val="7"/>
              <c:layout>
                <c:manualLayout>
                  <c:x val="-1.3186817750910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19-4BEB-B6F3-200031564C34}"/>
                </c:ext>
              </c:extLst>
            </c:dLbl>
            <c:dLbl>
              <c:idx val="8"/>
              <c:layout>
                <c:manualLayout>
                  <c:x val="-1.025641380626372E-2"/>
                  <c:y val="2.721088435374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08-49C7-9C6F-D2C016C164C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  <c:pt idx="8">
                  <c:v>FY 2020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173</c:v>
                </c:pt>
                <c:pt idx="1">
                  <c:v>174.2</c:v>
                </c:pt>
                <c:pt idx="2">
                  <c:v>177.2</c:v>
                </c:pt>
                <c:pt idx="3">
                  <c:v>177.2</c:v>
                </c:pt>
                <c:pt idx="4">
                  <c:v>180.2</c:v>
                </c:pt>
                <c:pt idx="5">
                  <c:v>182.2</c:v>
                </c:pt>
                <c:pt idx="6">
                  <c:v>187.2</c:v>
                </c:pt>
                <c:pt idx="7">
                  <c:v>187.2</c:v>
                </c:pt>
                <c:pt idx="8">
                  <c:v>188.2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8-49C7-9C6F-D2C016C164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652019723233999E-3"/>
                  <c:y val="-2.4489795918367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19-4BEB-B6F3-200031564C34}"/>
                </c:ext>
              </c:extLst>
            </c:dLbl>
            <c:dLbl>
              <c:idx val="2"/>
              <c:layout>
                <c:manualLayout>
                  <c:x val="0"/>
                  <c:y val="-4.6258503401360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19-4BEB-B6F3-200031564C34}"/>
                </c:ext>
              </c:extLst>
            </c:dLbl>
            <c:dLbl>
              <c:idx val="3"/>
              <c:layout>
                <c:manualLayout>
                  <c:x val="-1.4652019723234268E-3"/>
                  <c:y val="-4.6258503401360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19-4BEB-B6F3-200031564C34}"/>
                </c:ext>
              </c:extLst>
            </c:dLbl>
            <c:dLbl>
              <c:idx val="4"/>
              <c:layout>
                <c:manualLayout>
                  <c:x val="0"/>
                  <c:y val="-3.8095238095238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19-4BEB-B6F3-200031564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FY 2012</c:v>
                </c:pt>
                <c:pt idx="1">
                  <c:v>FY 2013</c:v>
                </c:pt>
                <c:pt idx="2">
                  <c:v>FY 2014</c:v>
                </c:pt>
                <c:pt idx="3">
                  <c:v>FY 2015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  <c:pt idx="8">
                  <c:v>FY 2020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176.5</c:v>
                </c:pt>
                <c:pt idx="1">
                  <c:v>174.8</c:v>
                </c:pt>
                <c:pt idx="2">
                  <c:v>177.2</c:v>
                </c:pt>
                <c:pt idx="3">
                  <c:v>177.2</c:v>
                </c:pt>
                <c:pt idx="4">
                  <c:v>180.2</c:v>
                </c:pt>
                <c:pt idx="5">
                  <c:v>184.8</c:v>
                </c:pt>
                <c:pt idx="6">
                  <c:v>193.4</c:v>
                </c:pt>
                <c:pt idx="7">
                  <c:v>189.5</c:v>
                </c:pt>
                <c:pt idx="8">
                  <c:v>194.2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9-4BEB-B6F3-20003156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-2141540568"/>
        <c:axId val="-2141536984"/>
      </c:barChart>
      <c:catAx>
        <c:axId val="-214154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536984"/>
        <c:crosses val="autoZero"/>
        <c:auto val="1"/>
        <c:lblAlgn val="ctr"/>
        <c:lblOffset val="100"/>
        <c:tickMarkSkip val="1"/>
        <c:noMultiLvlLbl val="0"/>
      </c:catAx>
      <c:valAx>
        <c:axId val="-214153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54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  <a:alpha val="92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3824706433908"/>
          <c:y val="5.0133354050230144E-2"/>
          <c:w val="0.8492229761701906"/>
          <c:h val="0.86492451609915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Grants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E1-485A-85DB-AE927911A65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E1-485A-85DB-AE927911A65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E1-485A-85DB-AE927911A65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1E1-485A-85DB-AE927911A65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1E1-485A-85DB-AE927911A65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1E1-485A-85DB-AE927911A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</c:strCache>
            </c:strRef>
          </c:cat>
          <c:val>
            <c:numRef>
              <c:f>Sheet1!$B$2:$B$5</c:f>
              <c:numCache>
                <c:formatCode>#,##0.0_);\(#,##0.0\)</c:formatCode>
                <c:ptCount val="4"/>
                <c:pt idx="0">
                  <c:v>96.7</c:v>
                </c:pt>
                <c:pt idx="1">
                  <c:v>81.900000000000006</c:v>
                </c:pt>
                <c:pt idx="2">
                  <c:v>84.6</c:v>
                </c:pt>
                <c:pt idx="3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E1-485A-85DB-AE927911A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29152"/>
        <c:axId val="95730688"/>
      </c:barChart>
      <c:catAx>
        <c:axId val="957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/>
          <a:lstStyle/>
          <a:p>
            <a:pPr>
              <a:defRPr sz="1400"/>
            </a:pPr>
            <a:endParaRPr lang="en-US"/>
          </a:p>
        </c:txPr>
        <c:crossAx val="95730688"/>
        <c:crosses val="autoZero"/>
        <c:auto val="1"/>
        <c:lblAlgn val="ctr"/>
        <c:lblOffset val="100"/>
        <c:noMultiLvlLbl val="0"/>
      </c:catAx>
      <c:valAx>
        <c:axId val="95730688"/>
        <c:scaling>
          <c:orientation val="minMax"/>
        </c:scaling>
        <c:delete val="0"/>
        <c:axPos val="l"/>
        <c:majorGridlines/>
        <c:numFmt formatCode="#,##0.0_);\(#,##0.0\)" sourceLinked="1"/>
        <c:majorTickMark val="out"/>
        <c:minorTickMark val="none"/>
        <c:tickLblPos val="nextTo"/>
        <c:crossAx val="9572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FAB36-CAFF-1E4A-ABDA-E8EAED0DCAA8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EA8C55-08E3-B443-AF68-E56E6D027332}">
      <dgm:prSet phldrT="[Text]" custT="1"/>
      <dgm:spPr/>
      <dgm:t>
        <a:bodyPr/>
        <a:lstStyle/>
        <a:p>
          <a:r>
            <a:rPr lang="en-US" sz="1100" b="0" i="0" dirty="0">
              <a:solidFill>
                <a:schemeClr val="tx1"/>
              </a:solidFill>
              <a:latin typeface="Arial"/>
              <a:cs typeface="Arial"/>
            </a:rPr>
            <a:t>Academic Achievement</a:t>
          </a:r>
        </a:p>
      </dgm:t>
    </dgm:pt>
    <dgm:pt modelId="{98F84E37-0FAE-0B4F-836B-CAD590BBB21B}" type="parTrans" cxnId="{3AFCAAF4-0790-5D40-B31D-1F41FF11700E}">
      <dgm:prSet/>
      <dgm:spPr/>
      <dgm:t>
        <a:bodyPr/>
        <a:lstStyle/>
        <a:p>
          <a:endParaRPr lang="en-US"/>
        </a:p>
      </dgm:t>
    </dgm:pt>
    <dgm:pt modelId="{D1E8A90A-5285-B14A-B68E-2344A6A11CAC}" type="sibTrans" cxnId="{3AFCAAF4-0790-5D40-B31D-1F41FF11700E}">
      <dgm:prSet/>
      <dgm:spPr/>
      <dgm:t>
        <a:bodyPr/>
        <a:lstStyle/>
        <a:p>
          <a:endParaRPr lang="en-US"/>
        </a:p>
      </dgm:t>
    </dgm:pt>
    <dgm:pt modelId="{67C3127F-D140-1447-9BE2-51A65EBDF672}">
      <dgm:prSet phldrT="[Text]"/>
      <dgm:spPr/>
      <dgm:t>
        <a:bodyPr/>
        <a:lstStyle/>
        <a:p>
          <a:r>
            <a:rPr lang="en-US" b="0" i="0" dirty="0">
              <a:latin typeface="Arial"/>
              <a:cs typeface="Arial"/>
            </a:rPr>
            <a:t>We will improve academic achievement for all students.</a:t>
          </a:r>
        </a:p>
      </dgm:t>
    </dgm:pt>
    <dgm:pt modelId="{6F6B04B4-C987-F546-B3D8-57F938DEA8D8}" type="parTrans" cxnId="{C327C6AF-FD61-0644-B80C-208C9C077E43}">
      <dgm:prSet/>
      <dgm:spPr/>
      <dgm:t>
        <a:bodyPr/>
        <a:lstStyle/>
        <a:p>
          <a:endParaRPr lang="en-US"/>
        </a:p>
      </dgm:t>
    </dgm:pt>
    <dgm:pt modelId="{B0165607-A43B-5547-9703-E6CD71925C12}" type="sibTrans" cxnId="{C327C6AF-FD61-0644-B80C-208C9C077E43}">
      <dgm:prSet/>
      <dgm:spPr/>
      <dgm:t>
        <a:bodyPr/>
        <a:lstStyle/>
        <a:p>
          <a:endParaRPr lang="en-US"/>
        </a:p>
      </dgm:t>
    </dgm:pt>
    <dgm:pt modelId="{BA91CD20-4BBD-F842-829C-61E603F25570}">
      <dgm:prSet phldrT="[Text]" custT="1"/>
      <dgm:spPr/>
      <dgm:t>
        <a:bodyPr/>
        <a:lstStyle/>
        <a:p>
          <a:r>
            <a:rPr lang="en-US" sz="1100" b="0" i="0" dirty="0">
              <a:solidFill>
                <a:schemeClr val="tx1"/>
              </a:solidFill>
              <a:latin typeface="Arial"/>
              <a:cs typeface="Arial"/>
            </a:rPr>
            <a:t>Talent Management and Development</a:t>
          </a:r>
        </a:p>
      </dgm:t>
    </dgm:pt>
    <dgm:pt modelId="{BAC5FB9C-087E-A54E-B696-01DCB21B20AF}" type="parTrans" cxnId="{D6CF0820-BC94-7B49-B486-24F95E938D82}">
      <dgm:prSet/>
      <dgm:spPr/>
      <dgm:t>
        <a:bodyPr/>
        <a:lstStyle/>
        <a:p>
          <a:endParaRPr lang="en-US"/>
        </a:p>
      </dgm:t>
    </dgm:pt>
    <dgm:pt modelId="{D97B6F74-CF01-8541-8211-0C83405E5CCD}" type="sibTrans" cxnId="{D6CF0820-BC94-7B49-B486-24F95E938D82}">
      <dgm:prSet/>
      <dgm:spPr/>
      <dgm:t>
        <a:bodyPr/>
        <a:lstStyle/>
        <a:p>
          <a:endParaRPr lang="en-US"/>
        </a:p>
      </dgm:t>
    </dgm:pt>
    <dgm:pt modelId="{20BF551D-F40F-4C42-9AF6-BF03257E86E3}">
      <dgm:prSet phldrT="[Text]"/>
      <dgm:spPr/>
      <dgm:t>
        <a:bodyPr/>
        <a:lstStyle/>
        <a:p>
          <a:r>
            <a:rPr lang="en-US" b="0" i="0" dirty="0">
              <a:latin typeface="Arial"/>
              <a:cs typeface="Arial"/>
            </a:rPr>
            <a:t>We will recruit, retain, and build the capacity of all staff.</a:t>
          </a:r>
        </a:p>
      </dgm:t>
    </dgm:pt>
    <dgm:pt modelId="{0078D1B4-6AA2-2F4B-83EA-93F0361EE2C0}" type="parTrans" cxnId="{FA27C616-A056-DD4F-82D6-CF83B8C159F8}">
      <dgm:prSet/>
      <dgm:spPr/>
      <dgm:t>
        <a:bodyPr/>
        <a:lstStyle/>
        <a:p>
          <a:endParaRPr lang="en-US"/>
        </a:p>
      </dgm:t>
    </dgm:pt>
    <dgm:pt modelId="{D427AFAD-3B15-364D-8DF7-E5B8EB09E70B}" type="sibTrans" cxnId="{FA27C616-A056-DD4F-82D6-CF83B8C159F8}">
      <dgm:prSet/>
      <dgm:spPr/>
      <dgm:t>
        <a:bodyPr/>
        <a:lstStyle/>
        <a:p>
          <a:endParaRPr lang="en-US"/>
        </a:p>
      </dgm:t>
    </dgm:pt>
    <dgm:pt modelId="{3CE64071-EA84-4A49-980C-59ADACD8207C}">
      <dgm:prSet phldrT="[Text]" custT="1"/>
      <dgm:spPr/>
      <dgm:t>
        <a:bodyPr/>
        <a:lstStyle/>
        <a:p>
          <a:r>
            <a:rPr lang="en-US" sz="1100" b="0" i="0" dirty="0">
              <a:solidFill>
                <a:schemeClr val="tx1"/>
              </a:solidFill>
              <a:latin typeface="Arial"/>
              <a:cs typeface="Arial"/>
            </a:rPr>
            <a:t>Organizational Efficiencies and Effectiveness</a:t>
          </a:r>
        </a:p>
      </dgm:t>
    </dgm:pt>
    <dgm:pt modelId="{67CC9B29-5C49-BB4D-BAB4-C15A46073019}" type="parTrans" cxnId="{43291295-525B-7D4E-977F-511CE98AF7A8}">
      <dgm:prSet/>
      <dgm:spPr/>
      <dgm:t>
        <a:bodyPr/>
        <a:lstStyle/>
        <a:p>
          <a:endParaRPr lang="en-US"/>
        </a:p>
      </dgm:t>
    </dgm:pt>
    <dgm:pt modelId="{2342810C-A39D-5749-AB5B-85DB74E5B48A}" type="sibTrans" cxnId="{43291295-525B-7D4E-977F-511CE98AF7A8}">
      <dgm:prSet/>
      <dgm:spPr/>
      <dgm:t>
        <a:bodyPr/>
        <a:lstStyle/>
        <a:p>
          <a:endParaRPr lang="en-US"/>
        </a:p>
      </dgm:t>
    </dgm:pt>
    <dgm:pt modelId="{C3762A43-21BC-5F47-9AD9-E92783CB8FD4}">
      <dgm:prSet phldrT="[Text]"/>
      <dgm:spPr/>
      <dgm:t>
        <a:bodyPr/>
        <a:lstStyle/>
        <a:p>
          <a:r>
            <a:rPr lang="en-US" b="0" i="0" dirty="0">
              <a:latin typeface="Arial"/>
              <a:cs typeface="Arial"/>
            </a:rPr>
            <a:t>We will allocate resources strategically and successfully to be used for instructional and operational purposes.</a:t>
          </a:r>
        </a:p>
      </dgm:t>
    </dgm:pt>
    <dgm:pt modelId="{1DD2A823-B59A-AC4B-B41D-5FDC2DA2429B}" type="parTrans" cxnId="{F2E90D38-8B84-9948-ADF3-63C797E7726C}">
      <dgm:prSet/>
      <dgm:spPr/>
      <dgm:t>
        <a:bodyPr/>
        <a:lstStyle/>
        <a:p>
          <a:endParaRPr lang="en-US"/>
        </a:p>
      </dgm:t>
    </dgm:pt>
    <dgm:pt modelId="{2FF396B5-B5E4-234B-B49B-D7C403E7AAFD}" type="sibTrans" cxnId="{F2E90D38-8B84-9948-ADF3-63C797E7726C}">
      <dgm:prSet/>
      <dgm:spPr/>
      <dgm:t>
        <a:bodyPr/>
        <a:lstStyle/>
        <a:p>
          <a:endParaRPr lang="en-US"/>
        </a:p>
      </dgm:t>
    </dgm:pt>
    <dgm:pt modelId="{87E3D82C-71C7-914F-96F0-055C4E49F803}">
      <dgm:prSet phldrT="[Text]" custT="1"/>
      <dgm:spPr/>
      <dgm:t>
        <a:bodyPr/>
        <a:lstStyle/>
        <a:p>
          <a:r>
            <a:rPr lang="en-US" sz="1100" b="0" i="0" dirty="0">
              <a:latin typeface="Arial"/>
              <a:cs typeface="Arial"/>
            </a:rPr>
            <a:t> </a:t>
          </a:r>
          <a:r>
            <a:rPr lang="en-US" sz="1100" b="0" i="0" dirty="0">
              <a:solidFill>
                <a:schemeClr val="tx1"/>
              </a:solidFill>
              <a:latin typeface="Arial"/>
              <a:cs typeface="Arial"/>
            </a:rPr>
            <a:t>Culture and Climate</a:t>
          </a:r>
        </a:p>
      </dgm:t>
    </dgm:pt>
    <dgm:pt modelId="{D5FAF6B4-8D66-AA41-AEF6-1648AB88A3F8}" type="parTrans" cxnId="{D3D3A91E-0678-FF44-A36A-9D432AA81380}">
      <dgm:prSet/>
      <dgm:spPr/>
      <dgm:t>
        <a:bodyPr/>
        <a:lstStyle/>
        <a:p>
          <a:endParaRPr lang="en-US"/>
        </a:p>
      </dgm:t>
    </dgm:pt>
    <dgm:pt modelId="{B630C4C1-370B-234C-B0FA-852794143C93}" type="sibTrans" cxnId="{D3D3A91E-0678-FF44-A36A-9D432AA81380}">
      <dgm:prSet/>
      <dgm:spPr/>
      <dgm:t>
        <a:bodyPr/>
        <a:lstStyle/>
        <a:p>
          <a:endParaRPr lang="en-US"/>
        </a:p>
      </dgm:t>
    </dgm:pt>
    <dgm:pt modelId="{FA535968-0FD5-4645-9CAD-085D7A21D4AF}">
      <dgm:prSet phldrT="[Text]" custT="1"/>
      <dgm:spPr/>
      <dgm:t>
        <a:bodyPr/>
        <a:lstStyle/>
        <a:p>
          <a:r>
            <a:rPr lang="en-US" sz="1100" b="0" i="0" dirty="0">
              <a:solidFill>
                <a:schemeClr val="tx1"/>
              </a:solidFill>
              <a:latin typeface="Arial"/>
              <a:cs typeface="Arial"/>
            </a:rPr>
            <a:t>Youth, Family, and Community Engagement</a:t>
          </a:r>
        </a:p>
      </dgm:t>
    </dgm:pt>
    <dgm:pt modelId="{433A048D-4F94-524D-A6FC-D438FFED6A4F}" type="parTrans" cxnId="{023A2C33-7C2C-9C48-ABBD-DC77712E1ADC}">
      <dgm:prSet/>
      <dgm:spPr/>
      <dgm:t>
        <a:bodyPr/>
        <a:lstStyle/>
        <a:p>
          <a:endParaRPr lang="en-US"/>
        </a:p>
      </dgm:t>
    </dgm:pt>
    <dgm:pt modelId="{D63866E1-4DB8-DF49-9CF7-E8789C3CCADB}" type="sibTrans" cxnId="{023A2C33-7C2C-9C48-ABBD-DC77712E1ADC}">
      <dgm:prSet/>
      <dgm:spPr/>
      <dgm:t>
        <a:bodyPr/>
        <a:lstStyle/>
        <a:p>
          <a:endParaRPr lang="en-US"/>
        </a:p>
      </dgm:t>
    </dgm:pt>
    <dgm:pt modelId="{72835572-8D9F-F944-A9D1-289178F3C72F}">
      <dgm:prSet phldrT="[Text]" custT="1"/>
      <dgm:spPr/>
      <dgm:t>
        <a:bodyPr/>
        <a:lstStyle/>
        <a:p>
          <a:r>
            <a:rPr lang="en-US" sz="1700" b="0" i="0" dirty="0">
              <a:latin typeface="Arial"/>
              <a:cs typeface="Arial"/>
            </a:rPr>
            <a:t>We will develop an organizational culture that is welcoming safe and secure.</a:t>
          </a:r>
        </a:p>
      </dgm:t>
    </dgm:pt>
    <dgm:pt modelId="{B2CDD432-60FF-E841-9BF4-4F3F0AE40601}" type="parTrans" cxnId="{CC2D6C5E-A0FB-924D-80B5-D15CEBB1A6C2}">
      <dgm:prSet/>
      <dgm:spPr/>
      <dgm:t>
        <a:bodyPr/>
        <a:lstStyle/>
        <a:p>
          <a:endParaRPr lang="en-US"/>
        </a:p>
      </dgm:t>
    </dgm:pt>
    <dgm:pt modelId="{F43BA7ED-DD8B-D243-9926-876A88273504}" type="sibTrans" cxnId="{CC2D6C5E-A0FB-924D-80B5-D15CEBB1A6C2}">
      <dgm:prSet/>
      <dgm:spPr/>
      <dgm:t>
        <a:bodyPr/>
        <a:lstStyle/>
        <a:p>
          <a:endParaRPr lang="en-US"/>
        </a:p>
      </dgm:t>
    </dgm:pt>
    <dgm:pt modelId="{45E21702-82BA-5242-8C97-BD673C7C02A1}">
      <dgm:prSet phldrT="[Text]"/>
      <dgm:spPr/>
      <dgm:t>
        <a:bodyPr/>
        <a:lstStyle/>
        <a:p>
          <a:r>
            <a:rPr lang="en-US" b="0" i="0" dirty="0">
              <a:latin typeface="Arial"/>
              <a:cs typeface="Arial"/>
            </a:rPr>
            <a:t>We will empower family and community partners to share in the ownership of vision, mission and continuous improvement of the District</a:t>
          </a:r>
        </a:p>
      </dgm:t>
    </dgm:pt>
    <dgm:pt modelId="{C29851C5-AC68-6148-8F41-CCF28EEC339F}" type="parTrans" cxnId="{36D37F9C-8AAC-7B47-8F54-EE4D15EC3E1F}">
      <dgm:prSet/>
      <dgm:spPr/>
      <dgm:t>
        <a:bodyPr/>
        <a:lstStyle/>
        <a:p>
          <a:endParaRPr lang="en-US"/>
        </a:p>
      </dgm:t>
    </dgm:pt>
    <dgm:pt modelId="{5ECCFCA4-4AE0-E34F-9B7E-0496F42F0F49}" type="sibTrans" cxnId="{36D37F9C-8AAC-7B47-8F54-EE4D15EC3E1F}">
      <dgm:prSet/>
      <dgm:spPr/>
      <dgm:t>
        <a:bodyPr/>
        <a:lstStyle/>
        <a:p>
          <a:endParaRPr lang="en-US"/>
        </a:p>
      </dgm:t>
    </dgm:pt>
    <dgm:pt modelId="{AAD79422-329E-DB4C-86DE-2590CE1F79FF}" type="pres">
      <dgm:prSet presAssocID="{5F6FAB36-CAFF-1E4A-ABDA-E8EAED0DCA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53727B-A09C-4F4A-BF3F-1EAD7F56E0E4}" type="pres">
      <dgm:prSet presAssocID="{45EA8C55-08E3-B443-AF68-E56E6D027332}" presName="composite" presStyleCnt="0"/>
      <dgm:spPr/>
    </dgm:pt>
    <dgm:pt modelId="{650E8BA4-5014-D84B-B087-35ADDF62BF2D}" type="pres">
      <dgm:prSet presAssocID="{45EA8C55-08E3-B443-AF68-E56E6D027332}" presName="parentText" presStyleLbl="alignNode1" presStyleIdx="0" presStyleCnt="5" custScaleX="12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FF677-69E7-6A45-B7F2-304E647FC32D}" type="pres">
      <dgm:prSet presAssocID="{45EA8C55-08E3-B443-AF68-E56E6D027332}" presName="descendantText" presStyleLbl="alignAcc1" presStyleIdx="0" presStyleCnt="5" custScaleX="96170" custLinFactNeighborX="7859" custLinFactNeighborY="-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F5211-4D7A-5949-B3ED-F947447A0700}" type="pres">
      <dgm:prSet presAssocID="{D1E8A90A-5285-B14A-B68E-2344A6A11CAC}" presName="sp" presStyleCnt="0"/>
      <dgm:spPr/>
    </dgm:pt>
    <dgm:pt modelId="{C1B2D4EC-0DEE-9F4E-B060-4C24580835FC}" type="pres">
      <dgm:prSet presAssocID="{BA91CD20-4BBD-F842-829C-61E603F25570}" presName="composite" presStyleCnt="0"/>
      <dgm:spPr/>
    </dgm:pt>
    <dgm:pt modelId="{774E3745-BFC6-8347-B9EE-6B023B230053}" type="pres">
      <dgm:prSet presAssocID="{BA91CD20-4BBD-F842-829C-61E603F25570}" presName="parentText" presStyleLbl="alignNode1" presStyleIdx="1" presStyleCnt="5" custScaleX="12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4752-649A-9B4F-9B67-25B83618B917}" type="pres">
      <dgm:prSet presAssocID="{BA91CD20-4BBD-F842-829C-61E603F25570}" presName="descendantText" presStyleLbl="alignAcc1" presStyleIdx="1" presStyleCnt="5" custScaleX="95392" custLinFactNeighborX="352" custLinFactNeighborY="-1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24B23-DDB2-644A-B451-FC71FF69E2FF}" type="pres">
      <dgm:prSet presAssocID="{D97B6F74-CF01-8541-8211-0C83405E5CCD}" presName="sp" presStyleCnt="0"/>
      <dgm:spPr/>
    </dgm:pt>
    <dgm:pt modelId="{2D18E35F-DA39-A249-AAE9-ED8C8329DB0F}" type="pres">
      <dgm:prSet presAssocID="{3CE64071-EA84-4A49-980C-59ADACD8207C}" presName="composite" presStyleCnt="0"/>
      <dgm:spPr/>
    </dgm:pt>
    <dgm:pt modelId="{D5BACBD3-C00F-614A-B740-EB71FA475AF9}" type="pres">
      <dgm:prSet presAssocID="{3CE64071-EA84-4A49-980C-59ADACD8207C}" presName="parentText" presStyleLbl="alignNode1" presStyleIdx="2" presStyleCnt="5" custScaleX="12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DBD7C-4FF6-E540-A4D0-EDE8287D2B15}" type="pres">
      <dgm:prSet presAssocID="{3CE64071-EA84-4A49-980C-59ADACD8207C}" presName="descendantText" presStyleLbl="alignAcc1" presStyleIdx="2" presStyleCnt="5" custScaleX="95392" custLinFactNeighborX="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9111F-AF53-964B-BCD1-129293102CB1}" type="pres">
      <dgm:prSet presAssocID="{2342810C-A39D-5749-AB5B-85DB74E5B48A}" presName="sp" presStyleCnt="0"/>
      <dgm:spPr/>
    </dgm:pt>
    <dgm:pt modelId="{144F6112-D50A-EC40-AF24-E3025886F9F8}" type="pres">
      <dgm:prSet presAssocID="{87E3D82C-71C7-914F-96F0-055C4E49F803}" presName="composite" presStyleCnt="0"/>
      <dgm:spPr/>
    </dgm:pt>
    <dgm:pt modelId="{52302BED-30D6-D846-B1FF-A18BB25B27B2}" type="pres">
      <dgm:prSet presAssocID="{87E3D82C-71C7-914F-96F0-055C4E49F803}" presName="parentText" presStyleLbl="alignNode1" presStyleIdx="3" presStyleCnt="5" custScaleX="12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27D41-8F7E-614F-B2C8-7C667E5277E7}" type="pres">
      <dgm:prSet presAssocID="{87E3D82C-71C7-914F-96F0-055C4E49F803}" presName="descendantText" presStyleLbl="alignAcc1" presStyleIdx="3" presStyleCnt="5" custScaleX="95392" custLinFactNeighborX="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07E56-BDF2-1241-99E1-A401F914C58E}" type="pres">
      <dgm:prSet presAssocID="{B630C4C1-370B-234C-B0FA-852794143C93}" presName="sp" presStyleCnt="0"/>
      <dgm:spPr/>
    </dgm:pt>
    <dgm:pt modelId="{4F5CD9FC-3483-8945-900D-B90D8D7DFD26}" type="pres">
      <dgm:prSet presAssocID="{FA535968-0FD5-4645-9CAD-085D7A21D4AF}" presName="composite" presStyleCnt="0"/>
      <dgm:spPr/>
    </dgm:pt>
    <dgm:pt modelId="{CB607A4A-6E8E-D745-B984-10F11A79A9C8}" type="pres">
      <dgm:prSet presAssocID="{FA535968-0FD5-4645-9CAD-085D7A21D4AF}" presName="parentText" presStyleLbl="alignNode1" presStyleIdx="4" presStyleCnt="5" custScaleX="12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F4247-6E2C-1A46-A6C2-097B26599C1F}" type="pres">
      <dgm:prSet presAssocID="{FA535968-0FD5-4645-9CAD-085D7A21D4AF}" presName="descendantText" presStyleLbl="alignAcc1" presStyleIdx="4" presStyleCnt="5" custScaleX="95392" custLinFactNeighborX="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CFF23-1E19-7C4C-96FE-F35F05E85EFC}" type="presOf" srcId="{FA535968-0FD5-4645-9CAD-085D7A21D4AF}" destId="{CB607A4A-6E8E-D745-B984-10F11A79A9C8}" srcOrd="0" destOrd="0" presId="urn:microsoft.com/office/officeart/2005/8/layout/chevron2"/>
    <dgm:cxn modelId="{D3D3A91E-0678-FF44-A36A-9D432AA81380}" srcId="{5F6FAB36-CAFF-1E4A-ABDA-E8EAED0DCAA8}" destId="{87E3D82C-71C7-914F-96F0-055C4E49F803}" srcOrd="3" destOrd="0" parTransId="{D5FAF6B4-8D66-AA41-AEF6-1648AB88A3F8}" sibTransId="{B630C4C1-370B-234C-B0FA-852794143C93}"/>
    <dgm:cxn modelId="{7394F06C-EF06-1B49-A2E9-484BB67EBD17}" type="presOf" srcId="{67C3127F-D140-1447-9BE2-51A65EBDF672}" destId="{19FFF677-69E7-6A45-B7F2-304E647FC32D}" srcOrd="0" destOrd="0" presId="urn:microsoft.com/office/officeart/2005/8/layout/chevron2"/>
    <dgm:cxn modelId="{FA27C616-A056-DD4F-82D6-CF83B8C159F8}" srcId="{BA91CD20-4BBD-F842-829C-61E603F25570}" destId="{20BF551D-F40F-4C42-9AF6-BF03257E86E3}" srcOrd="0" destOrd="0" parTransId="{0078D1B4-6AA2-2F4B-83EA-93F0361EE2C0}" sibTransId="{D427AFAD-3B15-364D-8DF7-E5B8EB09E70B}"/>
    <dgm:cxn modelId="{36D37F9C-8AAC-7B47-8F54-EE4D15EC3E1F}" srcId="{FA535968-0FD5-4645-9CAD-085D7A21D4AF}" destId="{45E21702-82BA-5242-8C97-BD673C7C02A1}" srcOrd="0" destOrd="0" parTransId="{C29851C5-AC68-6148-8F41-CCF28EEC339F}" sibTransId="{5ECCFCA4-4AE0-E34F-9B7E-0496F42F0F49}"/>
    <dgm:cxn modelId="{01ACC300-EA6F-6B4D-B6C7-6F63BF42FAF9}" type="presOf" srcId="{20BF551D-F40F-4C42-9AF6-BF03257E86E3}" destId="{91384752-649A-9B4F-9B67-25B83618B917}" srcOrd="0" destOrd="0" presId="urn:microsoft.com/office/officeart/2005/8/layout/chevron2"/>
    <dgm:cxn modelId="{F2E90D38-8B84-9948-ADF3-63C797E7726C}" srcId="{3CE64071-EA84-4A49-980C-59ADACD8207C}" destId="{C3762A43-21BC-5F47-9AD9-E92783CB8FD4}" srcOrd="0" destOrd="0" parTransId="{1DD2A823-B59A-AC4B-B41D-5FDC2DA2429B}" sibTransId="{2FF396B5-B5E4-234B-B49B-D7C403E7AAFD}"/>
    <dgm:cxn modelId="{CC2D6C5E-A0FB-924D-80B5-D15CEBB1A6C2}" srcId="{87E3D82C-71C7-914F-96F0-055C4E49F803}" destId="{72835572-8D9F-F944-A9D1-289178F3C72F}" srcOrd="0" destOrd="0" parTransId="{B2CDD432-60FF-E841-9BF4-4F3F0AE40601}" sibTransId="{F43BA7ED-DD8B-D243-9926-876A88273504}"/>
    <dgm:cxn modelId="{7586BE45-796A-2F44-89BA-C09161BAA9EF}" type="presOf" srcId="{87E3D82C-71C7-914F-96F0-055C4E49F803}" destId="{52302BED-30D6-D846-B1FF-A18BB25B27B2}" srcOrd="0" destOrd="0" presId="urn:microsoft.com/office/officeart/2005/8/layout/chevron2"/>
    <dgm:cxn modelId="{C327C6AF-FD61-0644-B80C-208C9C077E43}" srcId="{45EA8C55-08E3-B443-AF68-E56E6D027332}" destId="{67C3127F-D140-1447-9BE2-51A65EBDF672}" srcOrd="0" destOrd="0" parTransId="{6F6B04B4-C987-F546-B3D8-57F938DEA8D8}" sibTransId="{B0165607-A43B-5547-9703-E6CD71925C12}"/>
    <dgm:cxn modelId="{0B3FF8F9-BB0F-744D-84B7-ED74F7CCE560}" type="presOf" srcId="{45E21702-82BA-5242-8C97-BD673C7C02A1}" destId="{38EF4247-6E2C-1A46-A6C2-097B26599C1F}" srcOrd="0" destOrd="0" presId="urn:microsoft.com/office/officeart/2005/8/layout/chevron2"/>
    <dgm:cxn modelId="{3AFCAAF4-0790-5D40-B31D-1F41FF11700E}" srcId="{5F6FAB36-CAFF-1E4A-ABDA-E8EAED0DCAA8}" destId="{45EA8C55-08E3-B443-AF68-E56E6D027332}" srcOrd="0" destOrd="0" parTransId="{98F84E37-0FAE-0B4F-836B-CAD590BBB21B}" sibTransId="{D1E8A90A-5285-B14A-B68E-2344A6A11CAC}"/>
    <dgm:cxn modelId="{023A2C33-7C2C-9C48-ABBD-DC77712E1ADC}" srcId="{5F6FAB36-CAFF-1E4A-ABDA-E8EAED0DCAA8}" destId="{FA535968-0FD5-4645-9CAD-085D7A21D4AF}" srcOrd="4" destOrd="0" parTransId="{433A048D-4F94-524D-A6FC-D438FFED6A4F}" sibTransId="{D63866E1-4DB8-DF49-9CF7-E8789C3CCADB}"/>
    <dgm:cxn modelId="{43291295-525B-7D4E-977F-511CE98AF7A8}" srcId="{5F6FAB36-CAFF-1E4A-ABDA-E8EAED0DCAA8}" destId="{3CE64071-EA84-4A49-980C-59ADACD8207C}" srcOrd="2" destOrd="0" parTransId="{67CC9B29-5C49-BB4D-BAB4-C15A46073019}" sibTransId="{2342810C-A39D-5749-AB5B-85DB74E5B48A}"/>
    <dgm:cxn modelId="{7AFF7671-9843-194A-B322-042941C4CFE2}" type="presOf" srcId="{5F6FAB36-CAFF-1E4A-ABDA-E8EAED0DCAA8}" destId="{AAD79422-329E-DB4C-86DE-2590CE1F79FF}" srcOrd="0" destOrd="0" presId="urn:microsoft.com/office/officeart/2005/8/layout/chevron2"/>
    <dgm:cxn modelId="{F74FCB2A-7910-B54C-BF85-F687404AD5C7}" type="presOf" srcId="{3CE64071-EA84-4A49-980C-59ADACD8207C}" destId="{D5BACBD3-C00F-614A-B740-EB71FA475AF9}" srcOrd="0" destOrd="0" presId="urn:microsoft.com/office/officeart/2005/8/layout/chevron2"/>
    <dgm:cxn modelId="{2ACBFF5F-85BC-624B-8C68-36A12738C110}" type="presOf" srcId="{72835572-8D9F-F944-A9D1-289178F3C72F}" destId="{A1F27D41-8F7E-614F-B2C8-7C667E5277E7}" srcOrd="0" destOrd="0" presId="urn:microsoft.com/office/officeart/2005/8/layout/chevron2"/>
    <dgm:cxn modelId="{D6CF0820-BC94-7B49-B486-24F95E938D82}" srcId="{5F6FAB36-CAFF-1E4A-ABDA-E8EAED0DCAA8}" destId="{BA91CD20-4BBD-F842-829C-61E603F25570}" srcOrd="1" destOrd="0" parTransId="{BAC5FB9C-087E-A54E-B696-01DCB21B20AF}" sibTransId="{D97B6F74-CF01-8541-8211-0C83405E5CCD}"/>
    <dgm:cxn modelId="{A7EAE804-6379-DB47-AC29-69A9DF715E50}" type="presOf" srcId="{BA91CD20-4BBD-F842-829C-61E603F25570}" destId="{774E3745-BFC6-8347-B9EE-6B023B230053}" srcOrd="0" destOrd="0" presId="urn:microsoft.com/office/officeart/2005/8/layout/chevron2"/>
    <dgm:cxn modelId="{BC4A5B06-4542-C447-834C-46D6015F62A7}" type="presOf" srcId="{45EA8C55-08E3-B443-AF68-E56E6D027332}" destId="{650E8BA4-5014-D84B-B087-35ADDF62BF2D}" srcOrd="0" destOrd="0" presId="urn:microsoft.com/office/officeart/2005/8/layout/chevron2"/>
    <dgm:cxn modelId="{C203D828-FC4D-B14F-8B5A-E60C29030DFC}" type="presOf" srcId="{C3762A43-21BC-5F47-9AD9-E92783CB8FD4}" destId="{AC4DBD7C-4FF6-E540-A4D0-EDE8287D2B15}" srcOrd="0" destOrd="0" presId="urn:microsoft.com/office/officeart/2005/8/layout/chevron2"/>
    <dgm:cxn modelId="{16D2F031-AE91-8D49-8339-FF07E7F6BD9F}" type="presParOf" srcId="{AAD79422-329E-DB4C-86DE-2590CE1F79FF}" destId="{3F53727B-A09C-4F4A-BF3F-1EAD7F56E0E4}" srcOrd="0" destOrd="0" presId="urn:microsoft.com/office/officeart/2005/8/layout/chevron2"/>
    <dgm:cxn modelId="{8D09B2F7-3090-AA44-843A-B64C23FA7E18}" type="presParOf" srcId="{3F53727B-A09C-4F4A-BF3F-1EAD7F56E0E4}" destId="{650E8BA4-5014-D84B-B087-35ADDF62BF2D}" srcOrd="0" destOrd="0" presId="urn:microsoft.com/office/officeart/2005/8/layout/chevron2"/>
    <dgm:cxn modelId="{B2D84709-47E7-2540-9BE6-487AD62C2249}" type="presParOf" srcId="{3F53727B-A09C-4F4A-BF3F-1EAD7F56E0E4}" destId="{19FFF677-69E7-6A45-B7F2-304E647FC32D}" srcOrd="1" destOrd="0" presId="urn:microsoft.com/office/officeart/2005/8/layout/chevron2"/>
    <dgm:cxn modelId="{D0FFAB7E-E3E7-F34A-BDD7-3B5BCC30D4CA}" type="presParOf" srcId="{AAD79422-329E-DB4C-86DE-2590CE1F79FF}" destId="{4B2F5211-4D7A-5949-B3ED-F947447A0700}" srcOrd="1" destOrd="0" presId="urn:microsoft.com/office/officeart/2005/8/layout/chevron2"/>
    <dgm:cxn modelId="{48D507EF-C793-9641-AF92-25F115C2B555}" type="presParOf" srcId="{AAD79422-329E-DB4C-86DE-2590CE1F79FF}" destId="{C1B2D4EC-0DEE-9F4E-B060-4C24580835FC}" srcOrd="2" destOrd="0" presId="urn:microsoft.com/office/officeart/2005/8/layout/chevron2"/>
    <dgm:cxn modelId="{24C16D55-4D29-2749-A924-B8AE1A483DCA}" type="presParOf" srcId="{C1B2D4EC-0DEE-9F4E-B060-4C24580835FC}" destId="{774E3745-BFC6-8347-B9EE-6B023B230053}" srcOrd="0" destOrd="0" presId="urn:microsoft.com/office/officeart/2005/8/layout/chevron2"/>
    <dgm:cxn modelId="{0BE4BD31-846A-E34F-A44C-6FFD157E2315}" type="presParOf" srcId="{C1B2D4EC-0DEE-9F4E-B060-4C24580835FC}" destId="{91384752-649A-9B4F-9B67-25B83618B917}" srcOrd="1" destOrd="0" presId="urn:microsoft.com/office/officeart/2005/8/layout/chevron2"/>
    <dgm:cxn modelId="{C190B213-EEA3-6245-969E-4F4300D6AD7B}" type="presParOf" srcId="{AAD79422-329E-DB4C-86DE-2590CE1F79FF}" destId="{E2D24B23-DDB2-644A-B451-FC71FF69E2FF}" srcOrd="3" destOrd="0" presId="urn:microsoft.com/office/officeart/2005/8/layout/chevron2"/>
    <dgm:cxn modelId="{8D04E878-BE10-6545-B92B-BC3F234C22D8}" type="presParOf" srcId="{AAD79422-329E-DB4C-86DE-2590CE1F79FF}" destId="{2D18E35F-DA39-A249-AAE9-ED8C8329DB0F}" srcOrd="4" destOrd="0" presId="urn:microsoft.com/office/officeart/2005/8/layout/chevron2"/>
    <dgm:cxn modelId="{1AFDE988-D63B-9A42-A192-A90913CAF798}" type="presParOf" srcId="{2D18E35F-DA39-A249-AAE9-ED8C8329DB0F}" destId="{D5BACBD3-C00F-614A-B740-EB71FA475AF9}" srcOrd="0" destOrd="0" presId="urn:microsoft.com/office/officeart/2005/8/layout/chevron2"/>
    <dgm:cxn modelId="{57C72A54-6AB8-2E48-9B0D-1E995CE7FC80}" type="presParOf" srcId="{2D18E35F-DA39-A249-AAE9-ED8C8329DB0F}" destId="{AC4DBD7C-4FF6-E540-A4D0-EDE8287D2B15}" srcOrd="1" destOrd="0" presId="urn:microsoft.com/office/officeart/2005/8/layout/chevron2"/>
    <dgm:cxn modelId="{79ABAAF1-209E-8246-A720-8763D05C6FEC}" type="presParOf" srcId="{AAD79422-329E-DB4C-86DE-2590CE1F79FF}" destId="{D039111F-AF53-964B-BCD1-129293102CB1}" srcOrd="5" destOrd="0" presId="urn:microsoft.com/office/officeart/2005/8/layout/chevron2"/>
    <dgm:cxn modelId="{5C2BD095-932F-834F-A9A7-3AE4B253832C}" type="presParOf" srcId="{AAD79422-329E-DB4C-86DE-2590CE1F79FF}" destId="{144F6112-D50A-EC40-AF24-E3025886F9F8}" srcOrd="6" destOrd="0" presId="urn:microsoft.com/office/officeart/2005/8/layout/chevron2"/>
    <dgm:cxn modelId="{0DB510A0-D354-A540-9D9A-1520F0ACB91E}" type="presParOf" srcId="{144F6112-D50A-EC40-AF24-E3025886F9F8}" destId="{52302BED-30D6-D846-B1FF-A18BB25B27B2}" srcOrd="0" destOrd="0" presId="urn:microsoft.com/office/officeart/2005/8/layout/chevron2"/>
    <dgm:cxn modelId="{3B121125-6E8A-3F45-BA64-898412EB9FF2}" type="presParOf" srcId="{144F6112-D50A-EC40-AF24-E3025886F9F8}" destId="{A1F27D41-8F7E-614F-B2C8-7C667E5277E7}" srcOrd="1" destOrd="0" presId="urn:microsoft.com/office/officeart/2005/8/layout/chevron2"/>
    <dgm:cxn modelId="{5E32BB12-2C4D-FA41-9223-3C04B3A35017}" type="presParOf" srcId="{AAD79422-329E-DB4C-86DE-2590CE1F79FF}" destId="{FD107E56-BDF2-1241-99E1-A401F914C58E}" srcOrd="7" destOrd="0" presId="urn:microsoft.com/office/officeart/2005/8/layout/chevron2"/>
    <dgm:cxn modelId="{1DB5FF18-6844-494E-A782-235902F2FC39}" type="presParOf" srcId="{AAD79422-329E-DB4C-86DE-2590CE1F79FF}" destId="{4F5CD9FC-3483-8945-900D-B90D8D7DFD26}" srcOrd="8" destOrd="0" presId="urn:microsoft.com/office/officeart/2005/8/layout/chevron2"/>
    <dgm:cxn modelId="{1D09789B-08D2-1B4D-9EF0-C85B8BBD3F73}" type="presParOf" srcId="{4F5CD9FC-3483-8945-900D-B90D8D7DFD26}" destId="{CB607A4A-6E8E-D745-B984-10F11A79A9C8}" srcOrd="0" destOrd="0" presId="urn:microsoft.com/office/officeart/2005/8/layout/chevron2"/>
    <dgm:cxn modelId="{C33CAAF9-CA43-C849-B2B9-EEAF7FEA76AD}" type="presParOf" srcId="{4F5CD9FC-3483-8945-900D-B90D8D7DFD26}" destId="{38EF4247-6E2C-1A46-A6C2-097B26599C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E8BA4-5014-D84B-B087-35ADDF62BF2D}">
      <dsp:nvSpPr>
        <dsp:cNvPr id="0" name=""/>
        <dsp:cNvSpPr/>
      </dsp:nvSpPr>
      <dsp:spPr>
        <a:xfrm rot="5400000">
          <a:off x="-55309" y="93044"/>
          <a:ext cx="1155799" cy="9803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solidFill>
                <a:schemeClr val="tx1"/>
              </a:solidFill>
              <a:latin typeface="Arial"/>
              <a:cs typeface="Arial"/>
            </a:rPr>
            <a:t>Academic Achievement</a:t>
          </a:r>
        </a:p>
      </dsp:txBody>
      <dsp:txXfrm rot="-5400000">
        <a:off x="32435" y="495458"/>
        <a:ext cx="980313" cy="175486"/>
      </dsp:txXfrm>
    </dsp:sp>
    <dsp:sp modelId="{19FFF677-69E7-6A45-B7F2-304E647FC32D}">
      <dsp:nvSpPr>
        <dsp:cNvPr id="0" name=""/>
        <dsp:cNvSpPr/>
      </dsp:nvSpPr>
      <dsp:spPr>
        <a:xfrm rot="5400000">
          <a:off x="4513064" y="-3402315"/>
          <a:ext cx="751664" cy="7557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>
              <a:latin typeface="Arial"/>
              <a:cs typeface="Arial"/>
            </a:rPr>
            <a:t>We will improve academic achievement for all students.</a:t>
          </a:r>
        </a:p>
      </dsp:txBody>
      <dsp:txXfrm rot="-5400000">
        <a:off x="1110047" y="37395"/>
        <a:ext cx="7521006" cy="678278"/>
      </dsp:txXfrm>
    </dsp:sp>
    <dsp:sp modelId="{774E3745-BFC6-8347-B9EE-6B023B230053}">
      <dsp:nvSpPr>
        <dsp:cNvPr id="0" name=""/>
        <dsp:cNvSpPr/>
      </dsp:nvSpPr>
      <dsp:spPr>
        <a:xfrm rot="5400000">
          <a:off x="-55309" y="1132562"/>
          <a:ext cx="1155799" cy="98031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solidFill>
                <a:schemeClr val="tx1"/>
              </a:solidFill>
              <a:latin typeface="Arial"/>
              <a:cs typeface="Arial"/>
            </a:rPr>
            <a:t>Talent Management and Development</a:t>
          </a:r>
        </a:p>
      </dsp:txBody>
      <dsp:txXfrm rot="-5400000">
        <a:off x="32435" y="1534976"/>
        <a:ext cx="980313" cy="175486"/>
      </dsp:txXfrm>
    </dsp:sp>
    <dsp:sp modelId="{91384752-649A-9B4F-9B67-25B83618B917}">
      <dsp:nvSpPr>
        <dsp:cNvPr id="0" name=""/>
        <dsp:cNvSpPr/>
      </dsp:nvSpPr>
      <dsp:spPr>
        <a:xfrm rot="5400000">
          <a:off x="4508491" y="-2335968"/>
          <a:ext cx="751269" cy="7496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>
              <a:latin typeface="Arial"/>
              <a:cs typeface="Arial"/>
            </a:rPr>
            <a:t>We will recruit, retain, and build the capacity of all staff.</a:t>
          </a:r>
        </a:p>
      </dsp:txBody>
      <dsp:txXfrm rot="-5400000">
        <a:off x="1135847" y="1073350"/>
        <a:ext cx="7459884" cy="677921"/>
      </dsp:txXfrm>
    </dsp:sp>
    <dsp:sp modelId="{D5BACBD3-C00F-614A-B740-EB71FA475AF9}">
      <dsp:nvSpPr>
        <dsp:cNvPr id="0" name=""/>
        <dsp:cNvSpPr/>
      </dsp:nvSpPr>
      <dsp:spPr>
        <a:xfrm rot="5400000">
          <a:off x="-55309" y="2172080"/>
          <a:ext cx="1155799" cy="98031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solidFill>
                <a:schemeClr val="tx1"/>
              </a:solidFill>
              <a:latin typeface="Arial"/>
              <a:cs typeface="Arial"/>
            </a:rPr>
            <a:t>Organizational Efficiencies and Effectiveness</a:t>
          </a:r>
        </a:p>
      </dsp:txBody>
      <dsp:txXfrm rot="-5400000">
        <a:off x="32435" y="2574494"/>
        <a:ext cx="980313" cy="175486"/>
      </dsp:txXfrm>
    </dsp:sp>
    <dsp:sp modelId="{AC4DBD7C-4FF6-E540-A4D0-EDE8287D2B15}">
      <dsp:nvSpPr>
        <dsp:cNvPr id="0" name=""/>
        <dsp:cNvSpPr/>
      </dsp:nvSpPr>
      <dsp:spPr>
        <a:xfrm rot="5400000">
          <a:off x="4492616" y="-1288306"/>
          <a:ext cx="751269" cy="7496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>
              <a:latin typeface="Arial"/>
              <a:cs typeface="Arial"/>
            </a:rPr>
            <a:t>We will allocate resources strategically and successfully to be used for instructional and operational purposes.</a:t>
          </a:r>
        </a:p>
      </dsp:txBody>
      <dsp:txXfrm rot="-5400000">
        <a:off x="1119972" y="2121012"/>
        <a:ext cx="7459884" cy="677921"/>
      </dsp:txXfrm>
    </dsp:sp>
    <dsp:sp modelId="{52302BED-30D6-D846-B1FF-A18BB25B27B2}">
      <dsp:nvSpPr>
        <dsp:cNvPr id="0" name=""/>
        <dsp:cNvSpPr/>
      </dsp:nvSpPr>
      <dsp:spPr>
        <a:xfrm rot="5400000">
          <a:off x="-55309" y="3211598"/>
          <a:ext cx="1155799" cy="9803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latin typeface="Arial"/>
              <a:cs typeface="Arial"/>
            </a:rPr>
            <a:t> </a:t>
          </a:r>
          <a:r>
            <a:rPr lang="en-US" sz="1100" b="0" i="0" kern="1200" dirty="0">
              <a:solidFill>
                <a:schemeClr val="tx1"/>
              </a:solidFill>
              <a:latin typeface="Arial"/>
              <a:cs typeface="Arial"/>
            </a:rPr>
            <a:t>Culture and Climate</a:t>
          </a:r>
        </a:p>
      </dsp:txBody>
      <dsp:txXfrm rot="-5400000">
        <a:off x="32435" y="3614012"/>
        <a:ext cx="980313" cy="175486"/>
      </dsp:txXfrm>
    </dsp:sp>
    <dsp:sp modelId="{A1F27D41-8F7E-614F-B2C8-7C667E5277E7}">
      <dsp:nvSpPr>
        <dsp:cNvPr id="0" name=""/>
        <dsp:cNvSpPr/>
      </dsp:nvSpPr>
      <dsp:spPr>
        <a:xfrm rot="5400000">
          <a:off x="4492616" y="-248788"/>
          <a:ext cx="751269" cy="7496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>
              <a:latin typeface="Arial"/>
              <a:cs typeface="Arial"/>
            </a:rPr>
            <a:t>We will develop an organizational culture that is welcoming safe and secure.</a:t>
          </a:r>
        </a:p>
      </dsp:txBody>
      <dsp:txXfrm rot="-5400000">
        <a:off x="1119972" y="3160530"/>
        <a:ext cx="7459884" cy="677921"/>
      </dsp:txXfrm>
    </dsp:sp>
    <dsp:sp modelId="{CB607A4A-6E8E-D745-B984-10F11A79A9C8}">
      <dsp:nvSpPr>
        <dsp:cNvPr id="0" name=""/>
        <dsp:cNvSpPr/>
      </dsp:nvSpPr>
      <dsp:spPr>
        <a:xfrm rot="5400000">
          <a:off x="-55309" y="4251116"/>
          <a:ext cx="1155799" cy="98031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>
              <a:solidFill>
                <a:schemeClr val="tx1"/>
              </a:solidFill>
              <a:latin typeface="Arial"/>
              <a:cs typeface="Arial"/>
            </a:rPr>
            <a:t>Youth, Family, and Community Engagement</a:t>
          </a:r>
        </a:p>
      </dsp:txBody>
      <dsp:txXfrm rot="-5400000">
        <a:off x="32435" y="4653530"/>
        <a:ext cx="980313" cy="175486"/>
      </dsp:txXfrm>
    </dsp:sp>
    <dsp:sp modelId="{38EF4247-6E2C-1A46-A6C2-097B26599C1F}">
      <dsp:nvSpPr>
        <dsp:cNvPr id="0" name=""/>
        <dsp:cNvSpPr/>
      </dsp:nvSpPr>
      <dsp:spPr>
        <a:xfrm rot="5400000">
          <a:off x="4492616" y="790728"/>
          <a:ext cx="751269" cy="7496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>
              <a:latin typeface="Arial"/>
              <a:cs typeface="Arial"/>
            </a:rPr>
            <a:t>We will empower family and community partners to share in the ownership of vision, mission and continuous improvement of the District</a:t>
          </a:r>
        </a:p>
      </dsp:txBody>
      <dsp:txXfrm rot="-5400000">
        <a:off x="1119972" y="4200046"/>
        <a:ext cx="7459884" cy="67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FD1FC53-AA6F-4E40-B682-F6B76BAF0F0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A25F10-3322-E44B-8835-6868D9AB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3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F7AEC78-8E86-E34B-ADBE-29B7C72AE81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7CCFA77-98F5-5042-9355-F41004A4E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0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5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79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3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7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862" indent="-285716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2865" indent="-228573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011" indent="-228573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157" indent="-228573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fld id="{8AA816A3-B4FE-F348-BD5C-8F95FAECEA6F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862" indent="-285716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2865" indent="-228573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011" indent="-228573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157" indent="-228573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fld id="{8AA816A3-B4FE-F348-BD5C-8F95FAECEA6F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8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6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1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27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5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9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0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92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FE576-1494-D442-9236-A02385B6E0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4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3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FA77-98F5-5042-9355-F41004A4E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46F-959D-7D4D-9532-6E7D0064529E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501-CAA1-E042-8EAB-3126A20363DE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A9A0-381D-F649-9F6A-8651F1D4EAD3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23B6-318B-CA41-9E4B-FF4B25C35C9A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EC25-3CB8-504F-8685-EBCF54703CC5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CDC-8BC1-674F-B831-2F6E07139701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C709-98E9-634E-A13A-B3748F8D0993}" type="datetime1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AF1F-9BCD-4941-A434-1298DC6C7548}" type="datetime1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B92D-1F11-9842-B73B-4370A696A055}" type="datetime1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6831-1217-B748-B009-6CA04E16AD4A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61D1-7555-A54E-A86B-A736C15C8519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5D87-3524-BF42-9F1D-EF5E827876A5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60E5-E5F1-894C-ACA3-D8310FE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dtestimony@cga.ct.gov" TargetMode="External"/><Relationship Id="rId4" Type="http://schemas.openxmlformats.org/officeDocument/2006/relationships/hyperlink" Target="mailto:apptestimony@cga.ct.g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971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970835"/>
            <a:ext cx="9144000" cy="1887166"/>
          </a:xfrm>
          <a:prstGeom prst="rect">
            <a:avLst/>
          </a:prstGeom>
          <a:solidFill>
            <a:srgbClr val="0971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83" y="184936"/>
            <a:ext cx="1860239" cy="5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911" y="5097193"/>
            <a:ext cx="8266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Estimate of Expenditures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Tracey, Superintendent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Phillip Penn, Chief Financial Officer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Updated: February 14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1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07"/>
            <a:ext cx="645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Objectives of this Budget?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305164"/>
            <a:ext cx="8229600" cy="49385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>
                <a:latin typeface="Arial"/>
                <a:cs typeface="Arial"/>
              </a:rPr>
              <a:t>Present a budget that:</a:t>
            </a:r>
          </a:p>
          <a:p>
            <a:pPr marL="0" lvl="0" indent="0">
              <a:buNone/>
            </a:pPr>
            <a:endParaRPr lang="en-US" sz="1600" b="1" dirty="0">
              <a:latin typeface="Arial"/>
              <a:cs typeface="Arial"/>
            </a:endParaRPr>
          </a:p>
          <a:p>
            <a:pPr lvl="0"/>
            <a:r>
              <a:rPr lang="en-US" sz="2400" dirty="0" smtClean="0">
                <a:latin typeface="Arial"/>
                <a:cs typeface="Arial"/>
              </a:rPr>
              <a:t>Reflects </a:t>
            </a:r>
            <a:r>
              <a:rPr lang="en-US" sz="2400" dirty="0">
                <a:latin typeface="Arial"/>
                <a:cs typeface="Arial"/>
              </a:rPr>
              <a:t>the true cost of running the New Haven Public Schools</a:t>
            </a:r>
          </a:p>
          <a:p>
            <a:pPr lvl="0"/>
            <a:r>
              <a:rPr lang="en-US" sz="2400" dirty="0">
                <a:latin typeface="Arial"/>
                <a:cs typeface="Arial"/>
              </a:rPr>
              <a:t>Allocates resources in a manner that promotes equity between magnet and neighborhood schools</a:t>
            </a:r>
          </a:p>
          <a:p>
            <a:pPr lvl="0"/>
            <a:r>
              <a:rPr lang="en-US" sz="2400" dirty="0">
                <a:latin typeface="Arial"/>
                <a:cs typeface="Arial"/>
              </a:rPr>
              <a:t>Directs resources to teachers and the classroom learning environment</a:t>
            </a:r>
          </a:p>
          <a:p>
            <a:pPr lvl="0"/>
            <a:r>
              <a:rPr lang="en-US" sz="2400" dirty="0" smtClean="0">
                <a:latin typeface="Arial"/>
                <a:cs typeface="Arial"/>
              </a:rPr>
              <a:t>Increases stewardship for our buildings and facilities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Invites </a:t>
            </a:r>
            <a:r>
              <a:rPr lang="en-US" sz="2400" dirty="0">
                <a:latin typeface="Arial"/>
                <a:cs typeface="Arial"/>
              </a:rPr>
              <a:t>public participation in the budget development </a:t>
            </a:r>
            <a:r>
              <a:rPr lang="en-US" sz="2400" dirty="0" smtClean="0">
                <a:latin typeface="Arial"/>
                <a:cs typeface="Arial"/>
              </a:rPr>
              <a:t>process and offers a greater level of transparency</a:t>
            </a:r>
            <a:endParaRPr lang="en-US" sz="2400" dirty="0"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8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07"/>
            <a:ext cx="645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Development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28464-CE8C-B648-AA82-DCA08019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41" y="1267616"/>
            <a:ext cx="8128660" cy="420893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Budget meetings between executive leadership team and all principals focused on key operational areas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Specifically highlight any ‘new’ spending proposed for 2020-2021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Detailed reviews with BOE and meetings with the community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opportunities for greater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alignment with City of New Haven budgetary objectives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6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07"/>
            <a:ext cx="645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Trends: Historical Enrollment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ADCE435-E7C2-DB40-B626-C2F3019E5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799342"/>
              </p:ext>
            </p:extLst>
          </p:nvPr>
        </p:nvGraphicFramePr>
        <p:xfrm>
          <a:off x="682766" y="1167466"/>
          <a:ext cx="7787599" cy="45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589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07"/>
            <a:ext cx="645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Trends: New Haven ECS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Alliance Funds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362133-EFAC-004A-9457-2A0012666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391612"/>
              </p:ext>
            </p:extLst>
          </p:nvPr>
        </p:nvGraphicFramePr>
        <p:xfrm>
          <a:off x="409574" y="1111250"/>
          <a:ext cx="8277226" cy="41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28464-CE8C-B648-AA82-DCA08019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22" y="5282582"/>
            <a:ext cx="8128660" cy="107377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from the State has been essentially flat since at least 2012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$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142.5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million was adjusted upward for inflation at 2.5% a year, the budget for education would have been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$173.6 million in 2020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3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07"/>
            <a:ext cx="645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Trends: Change in Local Funding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362133-EFAC-004A-9457-2A0012666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650329"/>
              </p:ext>
            </p:extLst>
          </p:nvPr>
        </p:nvGraphicFramePr>
        <p:xfrm>
          <a:off x="507104" y="1020929"/>
          <a:ext cx="8091696" cy="433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68025" y="3642360"/>
            <a:ext cx="106292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Budgeted/</a:t>
            </a:r>
          </a:p>
          <a:p>
            <a:pPr algn="ctr"/>
            <a:r>
              <a:rPr lang="en-US" sz="1600" dirty="0" smtClean="0"/>
              <a:t>Forecast</a:t>
            </a:r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28464-CE8C-B648-AA82-DCA08019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22" y="5444265"/>
            <a:ext cx="8128660" cy="127721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BOE has operated in a deficit in 6 of the past 9 years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$173.0 million in 2012 was adjusted upward for inflation at 2.5% a year, the budget for education would have been $210.8 million in 2020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0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63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Key Trends: Change in Grant Funds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943" y="9390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illions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DCE435-E7C2-DB40-B626-C2F3019E5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459495"/>
              </p:ext>
            </p:extLst>
          </p:nvPr>
        </p:nvGraphicFramePr>
        <p:xfrm>
          <a:off x="219081" y="1429371"/>
          <a:ext cx="7787599" cy="45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B28464-CE8C-B648-AA82-DCA08019EB16}"/>
              </a:ext>
            </a:extLst>
          </p:cNvPr>
          <p:cNvSpPr txBox="1">
            <a:spLocks/>
          </p:cNvSpPr>
          <p:nvPr/>
        </p:nvSpPr>
        <p:spPr>
          <a:xfrm>
            <a:off x="488622" y="5964408"/>
            <a:ext cx="8128660" cy="6328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same time, our grant funding has dropped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$16 million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just three years.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5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13"/>
            <a:ext cx="49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Initial Projection, 2020-21 Budget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DCAFB9-090E-3349-BA73-282605A5499A}"/>
              </a:ext>
            </a:extLst>
          </p:cNvPr>
          <p:cNvSpPr txBox="1">
            <a:spLocks/>
          </p:cNvSpPr>
          <p:nvPr/>
        </p:nvSpPr>
        <p:spPr>
          <a:xfrm>
            <a:off x="480950" y="160020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2019-2020 Budget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$188,218,697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2020-2021 Request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$199,019,490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Difference:			$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10,800,793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% increase:	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5.73%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28464-CE8C-B648-AA82-DCA08019EB16}"/>
              </a:ext>
            </a:extLst>
          </p:cNvPr>
          <p:cNvSpPr txBox="1">
            <a:spLocks/>
          </p:cNvSpPr>
          <p:nvPr/>
        </p:nvSpPr>
        <p:spPr>
          <a:xfrm>
            <a:off x="388609" y="4466913"/>
            <a:ext cx="8128660" cy="6328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reflects a turn-the-lights on budget – no new resources, no new programs, etc. We start the 2020-21 year with exactly what we have right now.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school is short resources – library and media specialists, guidance counselors, or other staff – this budget doesn’t address that need.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13"/>
            <a:ext cx="49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Cost Drivers – How did we get here?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1596" y="1297320"/>
            <a:ext cx="82517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2019-20 projected deficit carries forward to 2020-21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Contractual raise of ~3% for certified staff in 2020-2021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Additional raises for non-certified staff as covered in collective bargaining agreements (CBAs); </a:t>
            </a:r>
            <a:r>
              <a:rPr lang="en-US" sz="2000" dirty="0" smtClean="0">
                <a:latin typeface="Arial"/>
                <a:cs typeface="Arial"/>
              </a:rPr>
              <a:t>one </a:t>
            </a:r>
            <a:r>
              <a:rPr lang="en-US" sz="2000" dirty="0">
                <a:latin typeface="Arial"/>
                <a:cs typeface="Arial"/>
              </a:rPr>
              <a:t>CBA currently under negotiation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Inflationary pressure on commodities and other purchased materials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Price escalation as spelled out in long-term agreements (transportation, service agreements, etc.)</a:t>
            </a:r>
          </a:p>
          <a:p>
            <a:pPr lvl="0"/>
            <a:endParaRPr lang="en-US" sz="2000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Increasing costs for Special Education out-of-district placement and services, with higher hurdle rate for reimbursement under Excess Cost Grant</a:t>
            </a:r>
          </a:p>
          <a:p>
            <a:pPr marL="342900" lvl="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93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30509"/>
            <a:ext cx="1695450" cy="46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itle 1"/>
          <p:cNvSpPr txBox="1">
            <a:spLocks/>
          </p:cNvSpPr>
          <p:nvPr/>
        </p:nvSpPr>
        <p:spPr bwMode="auto">
          <a:xfrm>
            <a:off x="228602" y="230509"/>
            <a:ext cx="6573838" cy="469885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Est. ‘Turn the Lights On’ General Fund Budget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2" y="1049070"/>
            <a:ext cx="8688939" cy="51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itle 1"/>
          <p:cNvSpPr txBox="1">
            <a:spLocks/>
          </p:cNvSpPr>
          <p:nvPr/>
        </p:nvSpPr>
        <p:spPr bwMode="auto">
          <a:xfrm>
            <a:off x="228602" y="262759"/>
            <a:ext cx="6573838" cy="469885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Proposed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2020-2021 </a:t>
            </a: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General Fund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3218"/>
              </p:ext>
            </p:extLst>
          </p:nvPr>
        </p:nvGraphicFramePr>
        <p:xfrm>
          <a:off x="342900" y="1397000"/>
          <a:ext cx="8194675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Worksheet" r:id="rId5" imgW="6610310" imgH="3610132" progId="Excel.Sheet.12">
                  <p:embed/>
                </p:oleObj>
              </mc:Choice>
              <mc:Fallback>
                <p:oleObj name="Worksheet" r:id="rId5" imgW="6610310" imgH="3610132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" y="1397000"/>
                        <a:ext cx="8194675" cy="419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4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08"/>
            <a:ext cx="324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74043"/>
              </p:ext>
            </p:extLst>
          </p:nvPr>
        </p:nvGraphicFramePr>
        <p:xfrm>
          <a:off x="553095" y="1397006"/>
          <a:ext cx="8333730" cy="2826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177">
                <a:tc>
                  <a:txBody>
                    <a:bodyPr/>
                    <a:lstStyle/>
                    <a:p>
                      <a:pPr marL="292100" marR="0" indent="-2921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Background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r>
                        <a:rPr lang="en-US" sz="20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3 - 7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4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r>
                        <a:rPr lang="en-US" sz="20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Process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 8 - 10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 marL="292100" marR="0" indent="-2921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Trends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 11 - 14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61">
                <a:tc>
                  <a:txBody>
                    <a:bodyPr/>
                    <a:lstStyle/>
                    <a:p>
                      <a:pPr marL="292100" indent="-292100">
                        <a:buFont typeface="Arial"/>
                        <a:buChar char="•"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r>
                        <a:rPr lang="en-US" sz="20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Proposed Budget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 15 - 20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58">
                <a:tc>
                  <a:txBody>
                    <a:bodyPr/>
                    <a:lstStyle/>
                    <a:p>
                      <a:pPr marL="292100" marR="0" indent="-2921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Considerations, Next</a:t>
                      </a:r>
                      <a:r>
                        <a:rPr lang="en-US" sz="20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Steps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 21</a:t>
                      </a:r>
                      <a:r>
                        <a:rPr lang="en-US" sz="20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- 24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030">
                <a:tc>
                  <a:txBody>
                    <a:bodyPr/>
                    <a:lstStyle/>
                    <a:p>
                      <a:pPr marL="292100" marR="0" indent="-2921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Q&amp;A</a:t>
                      </a: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1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13"/>
            <a:ext cx="641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FY </a:t>
            </a:r>
            <a:r>
              <a:rPr lang="en-US" b="1" dirty="0" smtClean="0">
                <a:solidFill>
                  <a:schemeClr val="bg1"/>
                </a:solidFill>
              </a:rPr>
              <a:t>2020-2021 </a:t>
            </a:r>
            <a:r>
              <a:rPr lang="en-US" b="1" dirty="0">
                <a:solidFill>
                  <a:schemeClr val="bg1"/>
                </a:solidFill>
              </a:rPr>
              <a:t>Estimated </a:t>
            </a:r>
            <a:r>
              <a:rPr lang="en-US" b="1" dirty="0" smtClean="0">
                <a:solidFill>
                  <a:schemeClr val="bg1"/>
                </a:solidFill>
              </a:rPr>
              <a:t>Expenditures </a:t>
            </a:r>
            <a:r>
              <a:rPr lang="en-US" b="1" dirty="0">
                <a:solidFill>
                  <a:schemeClr val="bg1"/>
                </a:solidFill>
              </a:rPr>
              <a:t>by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33596"/>
              </p:ext>
            </p:extLst>
          </p:nvPr>
        </p:nvGraphicFramePr>
        <p:xfrm>
          <a:off x="219075" y="1022350"/>
          <a:ext cx="843915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Worksheet" r:id="rId5" imgW="6677045" imgH="3924198" progId="Excel.Sheet.8">
                  <p:embed followColorScheme="full"/>
                </p:oleObj>
              </mc:Choice>
              <mc:Fallback>
                <p:oleObj name="Worksheet" r:id="rId5" imgW="6677045" imgH="3924198" progId="Excel.Sheet.8">
                  <p:embed followColorScheme="full"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075" y="1022350"/>
                        <a:ext cx="8439150" cy="523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16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Proposed New Spending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1215" y="5967004"/>
            <a:ext cx="620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Above items are not included in the proposed budget total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937" y="850288"/>
            <a:ext cx="6220126" cy="51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Near- and Long-Term Financial Risks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reductions in Federal and State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Long-range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enrollment and building utilization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Aging infrastructure – new schools aren’t so new anymore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unfunded or defunded mandates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Continuing growth in number of students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4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+mn-lt"/>
                <a:cs typeface="Times New Roman" charset="0"/>
              </a:rPr>
              <a:t>Potential Strategies for Mitigating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Increase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Shrink staffing levels through attrition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number of required buses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aggressively manage turnover and hiring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Negotiate furlough day(s)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 facilities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impact of Workers’ Compensation claims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 from Budget Mitigation Committee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new streams of revenue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Working with our State Legislators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307272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Key legislative action items that could positively impact New Haven Public Schools: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transportation funding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inter-district magnet school funding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solution for racial isolation mandates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funding/support for EL learners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Adequacy study on public education funding, including Special Education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02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13"/>
            <a:ext cx="259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Budget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447147"/>
            <a:ext cx="8503294" cy="38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9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59" y="336913"/>
            <a:ext cx="618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Budget Timeline, </a:t>
            </a:r>
            <a:r>
              <a:rPr lang="en-US" sz="2400" b="1" dirty="0" smtClean="0">
                <a:solidFill>
                  <a:schemeClr val="bg1"/>
                </a:solidFill>
              </a:rPr>
              <a:t>cont’d </a:t>
            </a:r>
            <a:r>
              <a:rPr lang="en-US" sz="1400" b="1" dirty="0" smtClean="0">
                <a:solidFill>
                  <a:schemeClr val="bg1"/>
                </a:solidFill>
              </a:rPr>
              <a:t>(updated 2/14/2020)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" y="902550"/>
            <a:ext cx="8252139" cy="54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 txBox="1">
            <a:spLocks/>
          </p:cNvSpPr>
          <p:nvPr/>
        </p:nvSpPr>
        <p:spPr bwMode="auto">
          <a:xfrm>
            <a:off x="219079" y="257176"/>
            <a:ext cx="6835775" cy="494448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charset="0"/>
              </a:rPr>
              <a:t>How can you help?</a:t>
            </a:r>
            <a:endParaRPr lang="en-US" b="1" dirty="0">
              <a:solidFill>
                <a:schemeClr val="bg1"/>
              </a:solidFill>
              <a:latin typeface="+mn-lt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3B4F3-10F5-4644-84C2-B6B458446234}"/>
              </a:ext>
            </a:extLst>
          </p:cNvPr>
          <p:cNvSpPr txBox="1"/>
          <p:nvPr/>
        </p:nvSpPr>
        <p:spPr>
          <a:xfrm>
            <a:off x="484094" y="5045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129A9-9D10-BB41-BA2E-2F8ED3793A0D}"/>
              </a:ext>
            </a:extLst>
          </p:cNvPr>
          <p:cNvSpPr txBox="1">
            <a:spLocks/>
          </p:cNvSpPr>
          <p:nvPr/>
        </p:nvSpPr>
        <p:spPr>
          <a:xfrm>
            <a:off x="779463" y="1028980"/>
            <a:ext cx="7583487" cy="4208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your support to ensure we have adequate funding for our schools: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Attend the February 24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Board of Education meeting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your Board of Alders representative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your State representatives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Attend the Board of Alder’s Finance Committee Public Hearing in early April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legislative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session, write to the Education and Appropriations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Appropriations: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apptestimony@cga.ct.gov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edtestimony@cga.ct.gov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6"/>
            <a:ext cx="2133600" cy="365125"/>
          </a:xfrm>
        </p:spPr>
        <p:txBody>
          <a:bodyPr/>
          <a:lstStyle/>
          <a:p>
            <a:fld id="{37EC49E4-490B-3448-ABB7-1E001E8E0F8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E089E-3412-FF45-9207-AB0FCF0E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28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4BECC2-5765-2F48-835D-FDFD4F519299}"/>
              </a:ext>
            </a:extLst>
          </p:cNvPr>
          <p:cNvSpPr/>
          <p:nvPr/>
        </p:nvSpPr>
        <p:spPr>
          <a:xfrm>
            <a:off x="1168" y="5800671"/>
            <a:ext cx="9144000" cy="1057335"/>
          </a:xfrm>
          <a:prstGeom prst="rect">
            <a:avLst/>
          </a:prstGeom>
          <a:solidFill>
            <a:srgbClr val="0971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AA6E4-3C57-1347-BABD-2A5F0B4E21A5}"/>
              </a:ext>
            </a:extLst>
          </p:cNvPr>
          <p:cNvSpPr txBox="1"/>
          <p:nvPr/>
        </p:nvSpPr>
        <p:spPr>
          <a:xfrm>
            <a:off x="420624" y="6129277"/>
            <a:ext cx="826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093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624" y="4320209"/>
            <a:ext cx="29984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Feedback? Have ideas on the budget? E-mail me: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Philllip.Penn@nhboe.net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7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69878" y="257175"/>
            <a:ext cx="6835775" cy="740351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serve a diverse population of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20,000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students, with equally diverse learning needs</a:t>
            </a: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176"/>
            <a:ext cx="1695450" cy="48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88672"/>
              </p:ext>
            </p:extLst>
          </p:nvPr>
        </p:nvGraphicFramePr>
        <p:xfrm>
          <a:off x="354099" y="1274270"/>
          <a:ext cx="5541375" cy="557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63538" y="1441337"/>
            <a:ext cx="42303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Enrollment:  </a:t>
            </a:r>
            <a:r>
              <a:rPr lang="en-US" dirty="0" smtClean="0">
                <a:latin typeface="Arial"/>
                <a:cs typeface="Arial"/>
              </a:rPr>
              <a:t>20,676 </a:t>
            </a:r>
            <a:r>
              <a:rPr lang="en-US" dirty="0">
                <a:latin typeface="Arial"/>
                <a:cs typeface="Arial"/>
              </a:rPr>
              <a:t>students</a:t>
            </a:r>
          </a:p>
          <a:p>
            <a:r>
              <a:rPr lang="en-US" dirty="0" smtClean="0">
                <a:latin typeface="Arial"/>
                <a:cs typeface="Arial"/>
              </a:rPr>
              <a:t>English </a:t>
            </a:r>
            <a:r>
              <a:rPr lang="en-US" dirty="0">
                <a:latin typeface="Arial"/>
                <a:cs typeface="Arial"/>
              </a:rPr>
              <a:t>Language Learners - </a:t>
            </a:r>
            <a:r>
              <a:rPr lang="en-US" dirty="0" smtClean="0">
                <a:latin typeface="Arial"/>
                <a:cs typeface="Arial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7.3%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Special Education -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15.5%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79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07"/>
            <a:ext cx="496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Schools and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Staff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19533"/>
              </p:ext>
            </p:extLst>
          </p:nvPr>
        </p:nvGraphicFramePr>
        <p:xfrm>
          <a:off x="917575" y="1190911"/>
          <a:ext cx="77597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Worksheet" r:id="rId5" imgW="9296400" imgH="4095862" progId="Excel.Sheet.8">
                  <p:embed followColorScheme="full"/>
                </p:oleObj>
              </mc:Choice>
              <mc:Fallback>
                <p:oleObj name="Worksheet" r:id="rId5" imgW="9296400" imgH="4095862" progId="Excel.Shee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575" y="1190911"/>
                        <a:ext cx="7759700" cy="355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7575" y="4820890"/>
            <a:ext cx="775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New Haven Public Schools currently operates and </a:t>
            </a:r>
            <a:r>
              <a:rPr lang="en-US" dirty="0" smtClean="0">
                <a:latin typeface="Arial"/>
                <a:cs typeface="Arial"/>
              </a:rPr>
              <a:t>maintains: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31 Elementary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10 </a:t>
            </a:r>
            <a:r>
              <a:rPr lang="en-US" dirty="0">
                <a:latin typeface="Arial"/>
                <a:cs typeface="Arial"/>
              </a:rPr>
              <a:t>High </a:t>
            </a:r>
            <a:r>
              <a:rPr lang="en-US" dirty="0" smtClean="0">
                <a:latin typeface="Arial"/>
                <a:cs typeface="Arial"/>
              </a:rPr>
              <a:t>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2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Buildings, other facilities and equipment worth more than $2 billion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11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07"/>
            <a:ext cx="496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Our Schools Funded?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128F8C-3B49-6748-87F9-710689BD4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683426"/>
              </p:ext>
            </p:extLst>
          </p:nvPr>
        </p:nvGraphicFramePr>
        <p:xfrm>
          <a:off x="788620" y="1396554"/>
          <a:ext cx="7258986" cy="434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285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07"/>
            <a:ext cx="496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Our Spending Compare?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F00B4E4-A87C-C94B-B4F7-D587DB7FB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116670"/>
              </p:ext>
            </p:extLst>
          </p:nvPr>
        </p:nvGraphicFramePr>
        <p:xfrm>
          <a:off x="546351" y="1077393"/>
          <a:ext cx="8180502" cy="476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568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078" y="818148"/>
            <a:ext cx="846772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6286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2" y="336907"/>
            <a:ext cx="496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Our Spending Compare?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F00B4E4-A87C-C94B-B4F7-D587DB7FB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761436"/>
              </p:ext>
            </p:extLst>
          </p:nvPr>
        </p:nvGraphicFramePr>
        <p:xfrm>
          <a:off x="546351" y="1077393"/>
          <a:ext cx="8180502" cy="476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9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15404885"/>
              </p:ext>
            </p:extLst>
          </p:nvPr>
        </p:nvGraphicFramePr>
        <p:xfrm>
          <a:off x="219077" y="1037675"/>
          <a:ext cx="8667748" cy="568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67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0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0E5-E5F1-894C-ACA3-D8310FEE1390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081" y="317340"/>
            <a:ext cx="6835775" cy="623564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Net Current Expenditures Per Pupil,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Districts</a:t>
            </a:r>
          </a:p>
        </p:txBody>
      </p:sp>
    </p:spTree>
    <p:extLst>
      <p:ext uri="{BB962C8B-B14F-4D97-AF65-F5344CB8AC3E}">
        <p14:creationId xmlns:p14="http://schemas.microsoft.com/office/powerpoint/2010/main" val="100814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19081" y="317340"/>
            <a:ext cx="6835775" cy="500813"/>
          </a:xfrm>
          <a:prstGeom prst="rect">
            <a:avLst/>
          </a:prstGeom>
          <a:solidFill>
            <a:srgbClr val="0971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41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" y="336907"/>
            <a:ext cx="645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remain committed to five District Priority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3229394"/>
              </p:ext>
            </p:extLst>
          </p:nvPr>
        </p:nvGraphicFramePr>
        <p:xfrm>
          <a:off x="219079" y="1071896"/>
          <a:ext cx="8667747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883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9045</TotalTime>
  <Words>1094</Words>
  <Application>Microsoft Office PowerPoint</Application>
  <PresentationFormat>On-screen Show (4:3)</PresentationFormat>
  <Paragraphs>195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News Gothic MT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NHPS-Celentano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Keisha Redd- Hannans</dc:creator>
  <cp:lastModifiedBy>Penn, Phillip</cp:lastModifiedBy>
  <cp:revision>272</cp:revision>
  <cp:lastPrinted>2020-01-24T21:44:55Z</cp:lastPrinted>
  <dcterms:created xsi:type="dcterms:W3CDTF">2019-01-31T19:16:59Z</dcterms:created>
  <dcterms:modified xsi:type="dcterms:W3CDTF">2020-02-14T15:40:29Z</dcterms:modified>
</cp:coreProperties>
</file>